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13" r:id="rId1"/>
    <p:sldMasterId id="2147484025" r:id="rId2"/>
  </p:sldMasterIdLst>
  <p:notesMasterIdLst>
    <p:notesMasterId r:id="rId27"/>
  </p:notesMasterIdLst>
  <p:handoutMasterIdLst>
    <p:handoutMasterId r:id="rId28"/>
  </p:handoutMasterIdLst>
  <p:sldIdLst>
    <p:sldId id="328" r:id="rId3"/>
    <p:sldId id="380" r:id="rId4"/>
    <p:sldId id="293" r:id="rId5"/>
    <p:sldId id="594" r:id="rId6"/>
    <p:sldId id="562" r:id="rId7"/>
    <p:sldId id="679" r:id="rId8"/>
    <p:sldId id="404" r:id="rId9"/>
    <p:sldId id="417" r:id="rId10"/>
    <p:sldId id="438" r:id="rId11"/>
    <p:sldId id="680" r:id="rId12"/>
    <p:sldId id="678" r:id="rId13"/>
    <p:sldId id="604" r:id="rId14"/>
    <p:sldId id="605" r:id="rId15"/>
    <p:sldId id="606" r:id="rId16"/>
    <p:sldId id="607" r:id="rId17"/>
    <p:sldId id="608" r:id="rId18"/>
    <p:sldId id="609" r:id="rId19"/>
    <p:sldId id="610" r:id="rId20"/>
    <p:sldId id="613" r:id="rId21"/>
    <p:sldId id="612" r:id="rId22"/>
    <p:sldId id="675" r:id="rId23"/>
    <p:sldId id="676" r:id="rId24"/>
    <p:sldId id="596" r:id="rId25"/>
    <p:sldId id="32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BAA57FC-ED6E-3A4C-9341-3B013C27B282}">
          <p14:sldIdLst>
            <p14:sldId id="328"/>
            <p14:sldId id="380"/>
            <p14:sldId id="293"/>
            <p14:sldId id="594"/>
            <p14:sldId id="562"/>
            <p14:sldId id="679"/>
            <p14:sldId id="404"/>
            <p14:sldId id="417"/>
            <p14:sldId id="438"/>
            <p14:sldId id="680"/>
            <p14:sldId id="678"/>
            <p14:sldId id="604"/>
            <p14:sldId id="605"/>
            <p14:sldId id="606"/>
            <p14:sldId id="607"/>
            <p14:sldId id="608"/>
            <p14:sldId id="609"/>
            <p14:sldId id="610"/>
            <p14:sldId id="613"/>
            <p14:sldId id="612"/>
            <p14:sldId id="675"/>
            <p14:sldId id="676"/>
            <p14:sldId id="596"/>
            <p14:sldId id="325"/>
          </p14:sldIdLst>
        </p14:section>
      </p14:sectionLst>
    </p:ext>
    <p:ext uri="{EFAFB233-063F-42B5-8137-9DF3F51BA10A}">
      <p15:sldGuideLst xmlns:p15="http://schemas.microsoft.com/office/powerpoint/2012/main">
        <p15:guide id="1" orient="horz" pos="2160">
          <p15:clr>
            <a:srgbClr val="A4A3A4"/>
          </p15:clr>
        </p15:guide>
        <p15:guide id="2" orient="horz" pos="192">
          <p15:clr>
            <a:srgbClr val="A4A3A4"/>
          </p15:clr>
        </p15:guide>
        <p15:guide id="3" orient="horz" pos="528">
          <p15:clr>
            <a:srgbClr val="A4A3A4"/>
          </p15:clr>
        </p15:guide>
        <p15:guide id="4"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frameSlides="1"/>
  <p:clrMru>
    <a:srgbClr val="0000FF"/>
    <a:srgbClr val="CFCAD7"/>
    <a:srgbClr val="D6D6D6"/>
    <a:srgbClr val="C1C1C1"/>
    <a:srgbClr val="EBEBEB"/>
    <a:srgbClr val="48A916"/>
    <a:srgbClr val="5AA417"/>
    <a:srgbClr val="43B116"/>
    <a:srgbClr val="17AD16"/>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244" autoAdjust="0"/>
    <p:restoredTop sz="73428" autoAdjust="0"/>
  </p:normalViewPr>
  <p:slideViewPr>
    <p:cSldViewPr>
      <p:cViewPr varScale="1">
        <p:scale>
          <a:sx n="74" d="100"/>
          <a:sy n="74" d="100"/>
        </p:scale>
        <p:origin x="1784" y="176"/>
      </p:cViewPr>
      <p:guideLst>
        <p:guide orient="horz" pos="2160"/>
        <p:guide orient="horz" pos="192"/>
        <p:guide orient="horz" pos="528"/>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6240"/>
    </p:cViewPr>
  </p:sorterViewPr>
  <p:notesViewPr>
    <p:cSldViewPr>
      <p:cViewPr varScale="1">
        <p:scale>
          <a:sx n="79" d="100"/>
          <a:sy n="79" d="100"/>
        </p:scale>
        <p:origin x="-391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7F67FA-9464-844D-8C87-43AAFA905BB9}" type="doc">
      <dgm:prSet loTypeId="urn:microsoft.com/office/officeart/2005/8/layout/pyramid2" loCatId="" qsTypeId="urn:microsoft.com/office/officeart/2005/8/quickstyle/3D2" qsCatId="3D" csTypeId="urn:microsoft.com/office/officeart/2005/8/colors/accent1_2" csCatId="accent1" phldr="1"/>
      <dgm:spPr/>
    </dgm:pt>
    <dgm:pt modelId="{91A9CA60-6192-424A-811B-E985C1AF8E04}">
      <dgm:prSet phldrT="[Text]"/>
      <dgm:spPr>
        <a:solidFill>
          <a:schemeClr val="bg2">
            <a:lumMod val="40000"/>
            <a:lumOff val="60000"/>
            <a:alpha val="90000"/>
          </a:schemeClr>
        </a:solidFill>
      </dgm:spPr>
      <dgm:t>
        <a:bodyPr/>
        <a:lstStyle/>
        <a:p>
          <a:r>
            <a:rPr lang="en-US" b="1" dirty="0"/>
            <a:t>Ignite Possibility</a:t>
          </a:r>
        </a:p>
      </dgm:t>
    </dgm:pt>
    <dgm:pt modelId="{05671CF0-5B08-F94B-8D60-0B41BBFC29A2}" type="parTrans" cxnId="{E8D05F60-77F5-994B-BE2E-EE9F4E09DCEB}">
      <dgm:prSet/>
      <dgm:spPr/>
      <dgm:t>
        <a:bodyPr/>
        <a:lstStyle/>
        <a:p>
          <a:endParaRPr lang="en-US"/>
        </a:p>
      </dgm:t>
    </dgm:pt>
    <dgm:pt modelId="{5F1CA6D8-E56B-C147-BD3F-EA55D32B1018}" type="sibTrans" cxnId="{E8D05F60-77F5-994B-BE2E-EE9F4E09DCEB}">
      <dgm:prSet/>
      <dgm:spPr/>
      <dgm:t>
        <a:bodyPr/>
        <a:lstStyle/>
        <a:p>
          <a:endParaRPr lang="en-US"/>
        </a:p>
      </dgm:t>
    </dgm:pt>
    <dgm:pt modelId="{9C77C7F5-28C5-6C4D-92E8-688D9E320A4E}">
      <dgm:prSet phldrT="[Text]"/>
      <dgm:spPr>
        <a:solidFill>
          <a:schemeClr val="accent1">
            <a:lumMod val="40000"/>
            <a:lumOff val="60000"/>
            <a:alpha val="90000"/>
          </a:schemeClr>
        </a:solidFill>
      </dgm:spPr>
      <dgm:t>
        <a:bodyPr/>
        <a:lstStyle/>
        <a:p>
          <a:r>
            <a:rPr lang="en-US" dirty="0"/>
            <a:t>Create  Alignment and Focus</a:t>
          </a:r>
        </a:p>
      </dgm:t>
    </dgm:pt>
    <dgm:pt modelId="{DBF4739B-EB8D-9146-A99B-4A451B3F1D0E}" type="parTrans" cxnId="{99E21144-C8EA-FA49-B63B-64FCF23BB2EB}">
      <dgm:prSet/>
      <dgm:spPr/>
      <dgm:t>
        <a:bodyPr/>
        <a:lstStyle/>
        <a:p>
          <a:endParaRPr lang="en-US"/>
        </a:p>
      </dgm:t>
    </dgm:pt>
    <dgm:pt modelId="{E4041668-E6BE-E24D-9C25-CA24F5B10BE3}" type="sibTrans" cxnId="{99E21144-C8EA-FA49-B63B-64FCF23BB2EB}">
      <dgm:prSet/>
      <dgm:spPr/>
      <dgm:t>
        <a:bodyPr/>
        <a:lstStyle/>
        <a:p>
          <a:endParaRPr lang="en-US"/>
        </a:p>
      </dgm:t>
    </dgm:pt>
    <dgm:pt modelId="{3BA2405D-3F72-0B43-82A4-6EAE54C8309B}">
      <dgm:prSet phldrT="[Text]"/>
      <dgm:spPr>
        <a:solidFill>
          <a:schemeClr val="accent6">
            <a:lumMod val="40000"/>
            <a:lumOff val="60000"/>
            <a:alpha val="90000"/>
          </a:schemeClr>
        </a:solidFill>
      </dgm:spPr>
      <dgm:t>
        <a:bodyPr/>
        <a:lstStyle/>
        <a:p>
          <a:r>
            <a:rPr lang="en-US" dirty="0"/>
            <a:t>Ensure Long-term Viability </a:t>
          </a:r>
        </a:p>
      </dgm:t>
    </dgm:pt>
    <dgm:pt modelId="{F48D0AA9-11CB-804A-B07B-A027D1564CCA}" type="parTrans" cxnId="{2063451E-D47A-8D4F-8E7D-64A0546CD4FB}">
      <dgm:prSet/>
      <dgm:spPr/>
      <dgm:t>
        <a:bodyPr/>
        <a:lstStyle/>
        <a:p>
          <a:endParaRPr lang="en-US"/>
        </a:p>
      </dgm:t>
    </dgm:pt>
    <dgm:pt modelId="{4DF81012-E24A-7E48-BB3E-F04B2EF47B78}" type="sibTrans" cxnId="{2063451E-D47A-8D4F-8E7D-64A0546CD4FB}">
      <dgm:prSet/>
      <dgm:spPr/>
      <dgm:t>
        <a:bodyPr/>
        <a:lstStyle/>
        <a:p>
          <a:endParaRPr lang="en-US"/>
        </a:p>
      </dgm:t>
    </dgm:pt>
    <dgm:pt modelId="{6FCB7071-881D-3345-897E-5746ABF30D19}" type="pres">
      <dgm:prSet presAssocID="{047F67FA-9464-844D-8C87-43AAFA905BB9}" presName="compositeShape" presStyleCnt="0">
        <dgm:presLayoutVars>
          <dgm:dir/>
          <dgm:resizeHandles/>
        </dgm:presLayoutVars>
      </dgm:prSet>
      <dgm:spPr/>
    </dgm:pt>
    <dgm:pt modelId="{B1DDACA2-EADE-A54D-972B-9322E9C656C5}" type="pres">
      <dgm:prSet presAssocID="{047F67FA-9464-844D-8C87-43AAFA905BB9}" presName="pyramid" presStyleLbl="node1" presStyleIdx="0" presStyleCnt="1" custLinFactNeighborX="10497"/>
      <dgm:spPr>
        <a:solidFill>
          <a:schemeClr val="accent4">
            <a:lumMod val="75000"/>
          </a:schemeClr>
        </a:solidFill>
      </dgm:spPr>
    </dgm:pt>
    <dgm:pt modelId="{8E70AC2E-F5B1-624F-8F6C-73678F7BD916}" type="pres">
      <dgm:prSet presAssocID="{047F67FA-9464-844D-8C87-43AAFA905BB9}" presName="theList" presStyleCnt="0"/>
      <dgm:spPr/>
    </dgm:pt>
    <dgm:pt modelId="{8E580D09-2B4B-EE4D-A382-A884F4659604}" type="pres">
      <dgm:prSet presAssocID="{91A9CA60-6192-424A-811B-E985C1AF8E04}" presName="aNode" presStyleLbl="fgAcc1" presStyleIdx="0" presStyleCnt="3">
        <dgm:presLayoutVars>
          <dgm:bulletEnabled val="1"/>
        </dgm:presLayoutVars>
      </dgm:prSet>
      <dgm:spPr/>
    </dgm:pt>
    <dgm:pt modelId="{3A231470-D999-C94F-9F79-FDC63B82DD12}" type="pres">
      <dgm:prSet presAssocID="{91A9CA60-6192-424A-811B-E985C1AF8E04}" presName="aSpace" presStyleCnt="0"/>
      <dgm:spPr/>
    </dgm:pt>
    <dgm:pt modelId="{2FD71983-9326-0D48-99E2-B2C6949D1036}" type="pres">
      <dgm:prSet presAssocID="{9C77C7F5-28C5-6C4D-92E8-688D9E320A4E}" presName="aNode" presStyleLbl="fgAcc1" presStyleIdx="1" presStyleCnt="3">
        <dgm:presLayoutVars>
          <dgm:bulletEnabled val="1"/>
        </dgm:presLayoutVars>
      </dgm:prSet>
      <dgm:spPr/>
    </dgm:pt>
    <dgm:pt modelId="{4F9F7C9E-49C8-1741-BD40-26D1D6D914BD}" type="pres">
      <dgm:prSet presAssocID="{9C77C7F5-28C5-6C4D-92E8-688D9E320A4E}" presName="aSpace" presStyleCnt="0"/>
      <dgm:spPr/>
    </dgm:pt>
    <dgm:pt modelId="{B1D65434-E85D-C646-8064-A6151DF0A414}" type="pres">
      <dgm:prSet presAssocID="{3BA2405D-3F72-0B43-82A4-6EAE54C8309B}" presName="aNode" presStyleLbl="fgAcc1" presStyleIdx="2" presStyleCnt="3">
        <dgm:presLayoutVars>
          <dgm:bulletEnabled val="1"/>
        </dgm:presLayoutVars>
      </dgm:prSet>
      <dgm:spPr/>
    </dgm:pt>
    <dgm:pt modelId="{758A547E-5D4A-C945-9F45-582ED21A0CF7}" type="pres">
      <dgm:prSet presAssocID="{3BA2405D-3F72-0B43-82A4-6EAE54C8309B}" presName="aSpace" presStyleCnt="0"/>
      <dgm:spPr/>
    </dgm:pt>
  </dgm:ptLst>
  <dgm:cxnLst>
    <dgm:cxn modelId="{EB37260A-85B9-E548-9D94-231411C20213}" type="presOf" srcId="{91A9CA60-6192-424A-811B-E985C1AF8E04}" destId="{8E580D09-2B4B-EE4D-A382-A884F4659604}" srcOrd="0" destOrd="0" presId="urn:microsoft.com/office/officeart/2005/8/layout/pyramid2"/>
    <dgm:cxn modelId="{8FCD3F19-620A-4449-9EF5-25C6B1F87ABE}" type="presOf" srcId="{3BA2405D-3F72-0B43-82A4-6EAE54C8309B}" destId="{B1D65434-E85D-C646-8064-A6151DF0A414}" srcOrd="0" destOrd="0" presId="urn:microsoft.com/office/officeart/2005/8/layout/pyramid2"/>
    <dgm:cxn modelId="{2063451E-D47A-8D4F-8E7D-64A0546CD4FB}" srcId="{047F67FA-9464-844D-8C87-43AAFA905BB9}" destId="{3BA2405D-3F72-0B43-82A4-6EAE54C8309B}" srcOrd="2" destOrd="0" parTransId="{F48D0AA9-11CB-804A-B07B-A027D1564CCA}" sibTransId="{4DF81012-E24A-7E48-BB3E-F04B2EF47B78}"/>
    <dgm:cxn modelId="{99E21144-C8EA-FA49-B63B-64FCF23BB2EB}" srcId="{047F67FA-9464-844D-8C87-43AAFA905BB9}" destId="{9C77C7F5-28C5-6C4D-92E8-688D9E320A4E}" srcOrd="1" destOrd="0" parTransId="{DBF4739B-EB8D-9146-A99B-4A451B3F1D0E}" sibTransId="{E4041668-E6BE-E24D-9C25-CA24F5B10BE3}"/>
    <dgm:cxn modelId="{E8D05F60-77F5-994B-BE2E-EE9F4E09DCEB}" srcId="{047F67FA-9464-844D-8C87-43AAFA905BB9}" destId="{91A9CA60-6192-424A-811B-E985C1AF8E04}" srcOrd="0" destOrd="0" parTransId="{05671CF0-5B08-F94B-8D60-0B41BBFC29A2}" sibTransId="{5F1CA6D8-E56B-C147-BD3F-EA55D32B1018}"/>
    <dgm:cxn modelId="{A10FCFC1-D598-6E4E-8906-DEADFBCA3610}" type="presOf" srcId="{9C77C7F5-28C5-6C4D-92E8-688D9E320A4E}" destId="{2FD71983-9326-0D48-99E2-B2C6949D1036}" srcOrd="0" destOrd="0" presId="urn:microsoft.com/office/officeart/2005/8/layout/pyramid2"/>
    <dgm:cxn modelId="{DB3155DA-C513-CD43-94D5-718FED78DDE8}" type="presOf" srcId="{047F67FA-9464-844D-8C87-43AAFA905BB9}" destId="{6FCB7071-881D-3345-897E-5746ABF30D19}" srcOrd="0" destOrd="0" presId="urn:microsoft.com/office/officeart/2005/8/layout/pyramid2"/>
    <dgm:cxn modelId="{B3114B8C-565A-2A41-BC9B-6C159004513A}" type="presParOf" srcId="{6FCB7071-881D-3345-897E-5746ABF30D19}" destId="{B1DDACA2-EADE-A54D-972B-9322E9C656C5}" srcOrd="0" destOrd="0" presId="urn:microsoft.com/office/officeart/2005/8/layout/pyramid2"/>
    <dgm:cxn modelId="{C3A149F6-D413-BC47-9C87-D07C655DDCFC}" type="presParOf" srcId="{6FCB7071-881D-3345-897E-5746ABF30D19}" destId="{8E70AC2E-F5B1-624F-8F6C-73678F7BD916}" srcOrd="1" destOrd="0" presId="urn:microsoft.com/office/officeart/2005/8/layout/pyramid2"/>
    <dgm:cxn modelId="{0303AC75-6CA3-EF42-B88B-25ED93BAE2FB}" type="presParOf" srcId="{8E70AC2E-F5B1-624F-8F6C-73678F7BD916}" destId="{8E580D09-2B4B-EE4D-A382-A884F4659604}" srcOrd="0" destOrd="0" presId="urn:microsoft.com/office/officeart/2005/8/layout/pyramid2"/>
    <dgm:cxn modelId="{B3B0AAA2-6E71-7640-B8B2-B0DCE44A8F66}" type="presParOf" srcId="{8E70AC2E-F5B1-624F-8F6C-73678F7BD916}" destId="{3A231470-D999-C94F-9F79-FDC63B82DD12}" srcOrd="1" destOrd="0" presId="urn:microsoft.com/office/officeart/2005/8/layout/pyramid2"/>
    <dgm:cxn modelId="{3EBE3650-D833-CC46-90D9-8C6DA3B47CCA}" type="presParOf" srcId="{8E70AC2E-F5B1-624F-8F6C-73678F7BD916}" destId="{2FD71983-9326-0D48-99E2-B2C6949D1036}" srcOrd="2" destOrd="0" presId="urn:microsoft.com/office/officeart/2005/8/layout/pyramid2"/>
    <dgm:cxn modelId="{D77A9389-828F-7047-A665-AED5417AECC4}" type="presParOf" srcId="{8E70AC2E-F5B1-624F-8F6C-73678F7BD916}" destId="{4F9F7C9E-49C8-1741-BD40-26D1D6D914BD}" srcOrd="3" destOrd="0" presId="urn:microsoft.com/office/officeart/2005/8/layout/pyramid2"/>
    <dgm:cxn modelId="{E2643D54-946A-AB4D-81A2-782438D261B8}" type="presParOf" srcId="{8E70AC2E-F5B1-624F-8F6C-73678F7BD916}" destId="{B1D65434-E85D-C646-8064-A6151DF0A414}" srcOrd="4" destOrd="0" presId="urn:microsoft.com/office/officeart/2005/8/layout/pyramid2"/>
    <dgm:cxn modelId="{0E560623-9F64-3142-97BC-48BDA580DE87}" type="presParOf" srcId="{8E70AC2E-F5B1-624F-8F6C-73678F7BD916}" destId="{758A547E-5D4A-C945-9F45-582ED21A0CF7}"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BB2813-C5B6-EA49-8A42-73F4C5821CF7}" type="doc">
      <dgm:prSet loTypeId="urn:microsoft.com/office/officeart/2005/8/layout/venn1" loCatId="" qsTypeId="urn:microsoft.com/office/officeart/2005/8/quickstyle/3d2" qsCatId="3D" csTypeId="urn:microsoft.com/office/officeart/2005/8/colors/colorful1" csCatId="colorful" phldr="1"/>
      <dgm:spPr/>
    </dgm:pt>
    <dgm:pt modelId="{F30A2656-C7DB-CC44-8954-9157CE408A7E}">
      <dgm:prSet phldrT="[Text]" custT="1"/>
      <dgm:spPr/>
      <dgm:t>
        <a:bodyPr/>
        <a:lstStyle/>
        <a:p>
          <a:r>
            <a:rPr lang="en-US" sz="3200" b="1" cap="none" spc="0" dirty="0">
              <a:ln w="22225">
                <a:prstDash val="solid"/>
              </a:ln>
              <a:effectLst/>
            </a:rPr>
            <a:t>Discipleship</a:t>
          </a:r>
        </a:p>
        <a:p>
          <a:endParaRPr lang="en-US" sz="3200" b="1" cap="none" spc="0" dirty="0">
            <a:ln w="22225">
              <a:prstDash val="solid"/>
            </a:ln>
            <a:effectLst/>
          </a:endParaRPr>
        </a:p>
      </dgm:t>
    </dgm:pt>
    <dgm:pt modelId="{B92BC2F5-8ADC-4547-A41A-6BDD909C4789}" type="parTrans" cxnId="{7ECBDBB5-A252-3F47-9937-EA74D3243976}">
      <dgm:prSet/>
      <dgm:spPr/>
      <dgm:t>
        <a:bodyPr/>
        <a:lstStyle/>
        <a:p>
          <a:endParaRPr lang="en-US"/>
        </a:p>
      </dgm:t>
    </dgm:pt>
    <dgm:pt modelId="{4F644BC2-237A-7E4C-8CE3-B95EEDC602CC}" type="sibTrans" cxnId="{7ECBDBB5-A252-3F47-9937-EA74D3243976}">
      <dgm:prSet/>
      <dgm:spPr/>
      <dgm:t>
        <a:bodyPr/>
        <a:lstStyle/>
        <a:p>
          <a:endParaRPr lang="en-US"/>
        </a:p>
      </dgm:t>
    </dgm:pt>
    <dgm:pt modelId="{5725C12A-8BE6-874F-82A5-DF0DF6B3586C}">
      <dgm:prSet phldrT="[Text]" custT="1"/>
      <dgm:spPr/>
      <dgm:t>
        <a:bodyPr/>
        <a:lstStyle/>
        <a:p>
          <a:r>
            <a:rPr lang="en-US" sz="3200" b="1" cap="none" spc="0" dirty="0">
              <a:ln w="22225">
                <a:prstDash val="solid"/>
              </a:ln>
              <a:effectLst/>
            </a:rPr>
            <a:t>Vibrant Church </a:t>
          </a:r>
        </a:p>
      </dgm:t>
    </dgm:pt>
    <dgm:pt modelId="{E41836F5-B60A-814D-9AFE-8031E776D8BA}" type="parTrans" cxnId="{33C3A5AC-2235-A94F-ACD7-7327D4297807}">
      <dgm:prSet/>
      <dgm:spPr/>
      <dgm:t>
        <a:bodyPr/>
        <a:lstStyle/>
        <a:p>
          <a:endParaRPr lang="en-US"/>
        </a:p>
      </dgm:t>
    </dgm:pt>
    <dgm:pt modelId="{628527F2-BBB2-834A-826C-3241DCC88024}" type="sibTrans" cxnId="{33C3A5AC-2235-A94F-ACD7-7327D4297807}">
      <dgm:prSet/>
      <dgm:spPr/>
      <dgm:t>
        <a:bodyPr/>
        <a:lstStyle/>
        <a:p>
          <a:endParaRPr lang="en-US"/>
        </a:p>
      </dgm:t>
    </dgm:pt>
    <dgm:pt modelId="{A66E27E4-7E0D-B54D-A454-BBD38ACB2F88}">
      <dgm:prSet phldrT="[Text]" custT="1"/>
      <dgm:spPr/>
      <dgm:t>
        <a:bodyPr/>
        <a:lstStyle/>
        <a:p>
          <a:r>
            <a:rPr lang="en-US" sz="3200" b="1" cap="none" spc="0" dirty="0">
              <a:ln w="22225">
                <a:prstDash val="solid"/>
              </a:ln>
              <a:effectLst/>
            </a:rPr>
            <a:t>Ministries</a:t>
          </a:r>
        </a:p>
      </dgm:t>
    </dgm:pt>
    <dgm:pt modelId="{B6DA2752-C26E-2A42-9CE1-B47E9FA65FED}" type="parTrans" cxnId="{2D6B4A93-4AE7-3A47-90A4-4909F1C325A3}">
      <dgm:prSet/>
      <dgm:spPr/>
      <dgm:t>
        <a:bodyPr/>
        <a:lstStyle/>
        <a:p>
          <a:endParaRPr lang="en-US"/>
        </a:p>
      </dgm:t>
    </dgm:pt>
    <dgm:pt modelId="{0A02F6FC-C27B-8745-BFCE-9C4F28410614}" type="sibTrans" cxnId="{2D6B4A93-4AE7-3A47-90A4-4909F1C325A3}">
      <dgm:prSet/>
      <dgm:spPr/>
      <dgm:t>
        <a:bodyPr/>
        <a:lstStyle/>
        <a:p>
          <a:endParaRPr lang="en-US"/>
        </a:p>
      </dgm:t>
    </dgm:pt>
    <dgm:pt modelId="{0420AA79-B235-F04B-9427-93C63A89BC01}" type="pres">
      <dgm:prSet presAssocID="{FFBB2813-C5B6-EA49-8A42-73F4C5821CF7}" presName="compositeShape" presStyleCnt="0">
        <dgm:presLayoutVars>
          <dgm:chMax val="7"/>
          <dgm:dir/>
          <dgm:resizeHandles val="exact"/>
        </dgm:presLayoutVars>
      </dgm:prSet>
      <dgm:spPr/>
    </dgm:pt>
    <dgm:pt modelId="{E7D5B2F9-05B0-7B48-89B3-6B43EB56BFBA}" type="pres">
      <dgm:prSet presAssocID="{F30A2656-C7DB-CC44-8954-9157CE408A7E}" presName="circ1" presStyleLbl="vennNode1" presStyleIdx="0" presStyleCnt="3" custScaleX="125668" custScaleY="102791" custLinFactNeighborX="-13518" custLinFactNeighborY="-3269"/>
      <dgm:spPr/>
    </dgm:pt>
    <dgm:pt modelId="{A72503C4-CB42-6B42-AEA6-C7A11750C803}" type="pres">
      <dgm:prSet presAssocID="{F30A2656-C7DB-CC44-8954-9157CE408A7E}" presName="circ1Tx" presStyleLbl="revTx" presStyleIdx="0" presStyleCnt="0">
        <dgm:presLayoutVars>
          <dgm:chMax val="0"/>
          <dgm:chPref val="0"/>
          <dgm:bulletEnabled val="1"/>
        </dgm:presLayoutVars>
      </dgm:prSet>
      <dgm:spPr/>
    </dgm:pt>
    <dgm:pt modelId="{AE25EDEF-3D14-FB48-A1AD-A47802CECFDE}" type="pres">
      <dgm:prSet presAssocID="{5725C12A-8BE6-874F-82A5-DF0DF6B3586C}" presName="circ2" presStyleLbl="vennNode1" presStyleIdx="1" presStyleCnt="3" custScaleX="129584" custLinFactNeighborX="-1797" custLinFactNeighborY="-3818"/>
      <dgm:spPr/>
    </dgm:pt>
    <dgm:pt modelId="{6D8AD271-2277-4A47-B277-A71DF2DE6A3E}" type="pres">
      <dgm:prSet presAssocID="{5725C12A-8BE6-874F-82A5-DF0DF6B3586C}" presName="circ2Tx" presStyleLbl="revTx" presStyleIdx="0" presStyleCnt="0">
        <dgm:presLayoutVars>
          <dgm:chMax val="0"/>
          <dgm:chPref val="0"/>
          <dgm:bulletEnabled val="1"/>
        </dgm:presLayoutVars>
      </dgm:prSet>
      <dgm:spPr/>
    </dgm:pt>
    <dgm:pt modelId="{56B7657C-1A33-D341-9B43-F92520CF16AE}" type="pres">
      <dgm:prSet presAssocID="{A66E27E4-7E0D-B54D-A454-BBD38ACB2F88}" presName="circ3" presStyleLbl="vennNode1" presStyleIdx="2" presStyleCnt="3" custScaleX="123731" custLinFactNeighborX="-7175" custLinFactNeighborY="-1431"/>
      <dgm:spPr/>
    </dgm:pt>
    <dgm:pt modelId="{FB5F57C5-0BA1-BE4E-AAAE-E359CC444A14}" type="pres">
      <dgm:prSet presAssocID="{A66E27E4-7E0D-B54D-A454-BBD38ACB2F88}" presName="circ3Tx" presStyleLbl="revTx" presStyleIdx="0" presStyleCnt="0">
        <dgm:presLayoutVars>
          <dgm:chMax val="0"/>
          <dgm:chPref val="0"/>
          <dgm:bulletEnabled val="1"/>
        </dgm:presLayoutVars>
      </dgm:prSet>
      <dgm:spPr/>
    </dgm:pt>
  </dgm:ptLst>
  <dgm:cxnLst>
    <dgm:cxn modelId="{D76FA90B-5F7D-3E4D-9697-EEEE95B85B1B}" type="presOf" srcId="{F30A2656-C7DB-CC44-8954-9157CE408A7E}" destId="{A72503C4-CB42-6B42-AEA6-C7A11750C803}" srcOrd="1" destOrd="0" presId="urn:microsoft.com/office/officeart/2005/8/layout/venn1"/>
    <dgm:cxn modelId="{7591770F-BAB2-D840-A93C-8011EFFD3B14}" type="presOf" srcId="{FFBB2813-C5B6-EA49-8A42-73F4C5821CF7}" destId="{0420AA79-B235-F04B-9427-93C63A89BC01}" srcOrd="0" destOrd="0" presId="urn:microsoft.com/office/officeart/2005/8/layout/venn1"/>
    <dgm:cxn modelId="{743D3C10-6FF2-554B-872D-7B7540325634}" type="presOf" srcId="{A66E27E4-7E0D-B54D-A454-BBD38ACB2F88}" destId="{56B7657C-1A33-D341-9B43-F92520CF16AE}" srcOrd="0" destOrd="0" presId="urn:microsoft.com/office/officeart/2005/8/layout/venn1"/>
    <dgm:cxn modelId="{2D6B4A93-4AE7-3A47-90A4-4909F1C325A3}" srcId="{FFBB2813-C5B6-EA49-8A42-73F4C5821CF7}" destId="{A66E27E4-7E0D-B54D-A454-BBD38ACB2F88}" srcOrd="2" destOrd="0" parTransId="{B6DA2752-C26E-2A42-9CE1-B47E9FA65FED}" sibTransId="{0A02F6FC-C27B-8745-BFCE-9C4F28410614}"/>
    <dgm:cxn modelId="{6A54D1A5-46F5-9645-A012-605AE4FC9C35}" type="presOf" srcId="{F30A2656-C7DB-CC44-8954-9157CE408A7E}" destId="{E7D5B2F9-05B0-7B48-89B3-6B43EB56BFBA}" srcOrd="0" destOrd="0" presId="urn:microsoft.com/office/officeart/2005/8/layout/venn1"/>
    <dgm:cxn modelId="{33C3A5AC-2235-A94F-ACD7-7327D4297807}" srcId="{FFBB2813-C5B6-EA49-8A42-73F4C5821CF7}" destId="{5725C12A-8BE6-874F-82A5-DF0DF6B3586C}" srcOrd="1" destOrd="0" parTransId="{E41836F5-B60A-814D-9AFE-8031E776D8BA}" sibTransId="{628527F2-BBB2-834A-826C-3241DCC88024}"/>
    <dgm:cxn modelId="{7ECBDBB5-A252-3F47-9937-EA74D3243976}" srcId="{FFBB2813-C5B6-EA49-8A42-73F4C5821CF7}" destId="{F30A2656-C7DB-CC44-8954-9157CE408A7E}" srcOrd="0" destOrd="0" parTransId="{B92BC2F5-8ADC-4547-A41A-6BDD909C4789}" sibTransId="{4F644BC2-237A-7E4C-8CE3-B95EEDC602CC}"/>
    <dgm:cxn modelId="{193185CD-8F2F-5F43-9C16-F57ADE081A6F}" type="presOf" srcId="{5725C12A-8BE6-874F-82A5-DF0DF6B3586C}" destId="{6D8AD271-2277-4A47-B277-A71DF2DE6A3E}" srcOrd="1" destOrd="0" presId="urn:microsoft.com/office/officeart/2005/8/layout/venn1"/>
    <dgm:cxn modelId="{6A30D7E6-D1E6-6E4B-B846-1191642571A4}" type="presOf" srcId="{5725C12A-8BE6-874F-82A5-DF0DF6B3586C}" destId="{AE25EDEF-3D14-FB48-A1AD-A47802CECFDE}" srcOrd="0" destOrd="0" presId="urn:microsoft.com/office/officeart/2005/8/layout/venn1"/>
    <dgm:cxn modelId="{F73147E7-104B-BB45-94F7-60FC949AFB5F}" type="presOf" srcId="{A66E27E4-7E0D-B54D-A454-BBD38ACB2F88}" destId="{FB5F57C5-0BA1-BE4E-AAAE-E359CC444A14}" srcOrd="1" destOrd="0" presId="urn:microsoft.com/office/officeart/2005/8/layout/venn1"/>
    <dgm:cxn modelId="{D8356537-3077-2948-B898-BDC5BDDB0BDC}" type="presParOf" srcId="{0420AA79-B235-F04B-9427-93C63A89BC01}" destId="{E7D5B2F9-05B0-7B48-89B3-6B43EB56BFBA}" srcOrd="0" destOrd="0" presId="urn:microsoft.com/office/officeart/2005/8/layout/venn1"/>
    <dgm:cxn modelId="{06D68B02-D826-994D-B047-07E62F1BDB6B}" type="presParOf" srcId="{0420AA79-B235-F04B-9427-93C63A89BC01}" destId="{A72503C4-CB42-6B42-AEA6-C7A11750C803}" srcOrd="1" destOrd="0" presId="urn:microsoft.com/office/officeart/2005/8/layout/venn1"/>
    <dgm:cxn modelId="{0B512CE5-91A2-D046-B716-90B9EDB76C11}" type="presParOf" srcId="{0420AA79-B235-F04B-9427-93C63A89BC01}" destId="{AE25EDEF-3D14-FB48-A1AD-A47802CECFDE}" srcOrd="2" destOrd="0" presId="urn:microsoft.com/office/officeart/2005/8/layout/venn1"/>
    <dgm:cxn modelId="{CCBC54EC-16F0-B642-8053-D5FD877F0FCD}" type="presParOf" srcId="{0420AA79-B235-F04B-9427-93C63A89BC01}" destId="{6D8AD271-2277-4A47-B277-A71DF2DE6A3E}" srcOrd="3" destOrd="0" presId="urn:microsoft.com/office/officeart/2005/8/layout/venn1"/>
    <dgm:cxn modelId="{44E143FB-7462-8843-ACD9-B5CBF59DF3C0}" type="presParOf" srcId="{0420AA79-B235-F04B-9427-93C63A89BC01}" destId="{56B7657C-1A33-D341-9B43-F92520CF16AE}" srcOrd="4" destOrd="0" presId="urn:microsoft.com/office/officeart/2005/8/layout/venn1"/>
    <dgm:cxn modelId="{75A77CF1-4DA7-7449-AED9-2B5070F2795B}" type="presParOf" srcId="{0420AA79-B235-F04B-9427-93C63A89BC01}" destId="{FB5F57C5-0BA1-BE4E-AAAE-E359CC444A14}"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A0E46F-D56E-D348-B158-80E4ADCB2431}" type="doc">
      <dgm:prSet loTypeId="urn:microsoft.com/office/officeart/2005/8/layout/hList6" loCatId="" qsTypeId="urn:microsoft.com/office/officeart/2005/8/quickstyle/simple4" qsCatId="simple" csTypeId="urn:microsoft.com/office/officeart/2005/8/colors/colorful1" csCatId="colorful" phldr="1"/>
      <dgm:spPr/>
      <dgm:t>
        <a:bodyPr/>
        <a:lstStyle/>
        <a:p>
          <a:endParaRPr lang="en-US"/>
        </a:p>
      </dgm:t>
    </dgm:pt>
    <dgm:pt modelId="{3D148D0C-87CF-BB41-B7D2-3CA3463ADBB7}">
      <dgm:prSet phldrT="[Text]" custT="1"/>
      <dgm:spPr/>
      <dgm:t>
        <a:bodyPr/>
        <a:lstStyle/>
        <a:p>
          <a:pPr algn="ctr"/>
          <a:r>
            <a:rPr lang="en-US" sz="1600" b="1" dirty="0">
              <a:solidFill>
                <a:schemeClr val="bg1"/>
              </a:solidFill>
            </a:rPr>
            <a:t>Highest Purpose</a:t>
          </a:r>
        </a:p>
      </dgm:t>
    </dgm:pt>
    <dgm:pt modelId="{C9DD6A71-FCE8-C84E-BA6F-BEF245B7E896}" type="parTrans" cxnId="{A759515B-88AB-C34D-B024-DF8F2EAB19D3}">
      <dgm:prSet/>
      <dgm:spPr/>
      <dgm:t>
        <a:bodyPr/>
        <a:lstStyle/>
        <a:p>
          <a:endParaRPr lang="en-US" sz="2000">
            <a:solidFill>
              <a:schemeClr val="bg1"/>
            </a:solidFill>
          </a:endParaRPr>
        </a:p>
      </dgm:t>
    </dgm:pt>
    <dgm:pt modelId="{B6764CE5-B5B6-EB44-8C2E-7E5564F78CF5}" type="sibTrans" cxnId="{A759515B-88AB-C34D-B024-DF8F2EAB19D3}">
      <dgm:prSet/>
      <dgm:spPr/>
      <dgm:t>
        <a:bodyPr/>
        <a:lstStyle/>
        <a:p>
          <a:endParaRPr lang="en-US" sz="2000">
            <a:solidFill>
              <a:schemeClr val="bg1"/>
            </a:solidFill>
          </a:endParaRPr>
        </a:p>
      </dgm:t>
    </dgm:pt>
    <dgm:pt modelId="{7B4F0FC1-CAC8-744B-93CF-3C31FFCA63F4}">
      <dgm:prSet phldrT="[Text]" custT="1"/>
      <dgm:spPr/>
      <dgm:t>
        <a:bodyPr/>
        <a:lstStyle/>
        <a:p>
          <a:pPr algn="l"/>
          <a:r>
            <a:rPr lang="en-US" sz="1400" dirty="0">
              <a:solidFill>
                <a:schemeClr val="bg1"/>
              </a:solidFill>
            </a:rPr>
            <a:t>Why we exist beyond anything measurable or quantifiable</a:t>
          </a:r>
        </a:p>
      </dgm:t>
    </dgm:pt>
    <dgm:pt modelId="{DF3818AE-2ED6-E24F-80EB-2C2DB4270991}" type="parTrans" cxnId="{F903413D-A87C-4B46-940E-3FF812BA4A38}">
      <dgm:prSet/>
      <dgm:spPr/>
      <dgm:t>
        <a:bodyPr/>
        <a:lstStyle/>
        <a:p>
          <a:endParaRPr lang="en-US" sz="2000">
            <a:solidFill>
              <a:schemeClr val="bg1"/>
            </a:solidFill>
          </a:endParaRPr>
        </a:p>
      </dgm:t>
    </dgm:pt>
    <dgm:pt modelId="{54E2F3FB-F8B8-2D48-8929-AC03B2F9F2B8}" type="sibTrans" cxnId="{F903413D-A87C-4B46-940E-3FF812BA4A38}">
      <dgm:prSet/>
      <dgm:spPr/>
      <dgm:t>
        <a:bodyPr/>
        <a:lstStyle/>
        <a:p>
          <a:endParaRPr lang="en-US" sz="2000">
            <a:solidFill>
              <a:schemeClr val="bg1"/>
            </a:solidFill>
          </a:endParaRPr>
        </a:p>
      </dgm:t>
    </dgm:pt>
    <dgm:pt modelId="{D70D7FE6-8804-3F40-853C-1D7A1C581C60}">
      <dgm:prSet phldrT="[Text]" custT="1"/>
      <dgm:spPr/>
      <dgm:t>
        <a:bodyPr/>
        <a:lstStyle/>
        <a:p>
          <a:pPr algn="ctr"/>
          <a:r>
            <a:rPr lang="en-US" sz="1600" b="1" dirty="0">
              <a:solidFill>
                <a:schemeClr val="bg1"/>
              </a:solidFill>
            </a:rPr>
            <a:t>Mission</a:t>
          </a:r>
        </a:p>
      </dgm:t>
    </dgm:pt>
    <dgm:pt modelId="{E66E598C-BF29-5B43-89D4-23A1D9AE1907}" type="parTrans" cxnId="{9E308DF4-1B9D-7A41-A181-F846FC0AEB13}">
      <dgm:prSet/>
      <dgm:spPr/>
      <dgm:t>
        <a:bodyPr/>
        <a:lstStyle/>
        <a:p>
          <a:endParaRPr lang="en-US" sz="2000">
            <a:solidFill>
              <a:schemeClr val="bg1"/>
            </a:solidFill>
          </a:endParaRPr>
        </a:p>
      </dgm:t>
    </dgm:pt>
    <dgm:pt modelId="{9BCF0295-076E-1742-8E19-9B66CD31BCB5}" type="sibTrans" cxnId="{9E308DF4-1B9D-7A41-A181-F846FC0AEB13}">
      <dgm:prSet/>
      <dgm:spPr/>
      <dgm:t>
        <a:bodyPr/>
        <a:lstStyle/>
        <a:p>
          <a:endParaRPr lang="en-US" sz="2000">
            <a:solidFill>
              <a:schemeClr val="bg1"/>
            </a:solidFill>
          </a:endParaRPr>
        </a:p>
      </dgm:t>
    </dgm:pt>
    <dgm:pt modelId="{B74555EB-EDC8-474B-A864-44932B87A617}">
      <dgm:prSet phldrT="[Text]" custT="1"/>
      <dgm:spPr/>
      <dgm:t>
        <a:bodyPr/>
        <a:lstStyle/>
        <a:p>
          <a:pPr algn="ctr"/>
          <a:r>
            <a:rPr lang="en-US" sz="1600" b="1" dirty="0">
              <a:solidFill>
                <a:schemeClr val="bg1"/>
              </a:solidFill>
            </a:rPr>
            <a:t>Vision</a:t>
          </a:r>
        </a:p>
      </dgm:t>
    </dgm:pt>
    <dgm:pt modelId="{BC5BC036-F73E-A94A-BE6C-E3259328A650}" type="parTrans" cxnId="{05462A7D-F801-8D46-83F8-C5E99A0BDEB0}">
      <dgm:prSet/>
      <dgm:spPr/>
      <dgm:t>
        <a:bodyPr/>
        <a:lstStyle/>
        <a:p>
          <a:endParaRPr lang="en-US" sz="2000">
            <a:solidFill>
              <a:schemeClr val="bg1"/>
            </a:solidFill>
          </a:endParaRPr>
        </a:p>
      </dgm:t>
    </dgm:pt>
    <dgm:pt modelId="{799B3B09-7054-8941-A66D-AE37FBE00EE1}" type="sibTrans" cxnId="{05462A7D-F801-8D46-83F8-C5E99A0BDEB0}">
      <dgm:prSet/>
      <dgm:spPr/>
      <dgm:t>
        <a:bodyPr/>
        <a:lstStyle/>
        <a:p>
          <a:endParaRPr lang="en-US" sz="2000">
            <a:solidFill>
              <a:schemeClr val="bg1"/>
            </a:solidFill>
          </a:endParaRPr>
        </a:p>
      </dgm:t>
    </dgm:pt>
    <dgm:pt modelId="{2B94095A-79CB-AC4D-9F3F-7F5F91F8D3A7}">
      <dgm:prSet phldrT="[Text]" custT="1"/>
      <dgm:spPr/>
      <dgm:t>
        <a:bodyPr/>
        <a:lstStyle/>
        <a:p>
          <a:pPr algn="l"/>
          <a:r>
            <a:rPr lang="en-US" sz="1400" dirty="0">
              <a:solidFill>
                <a:schemeClr val="bg1"/>
              </a:solidFill>
            </a:rPr>
            <a:t>Who we aspire to become</a:t>
          </a:r>
        </a:p>
      </dgm:t>
    </dgm:pt>
    <dgm:pt modelId="{991D22D1-E272-CD49-AF79-1056D28E01EE}" type="parTrans" cxnId="{50601D43-9DB7-F543-86EB-A4D6161F6335}">
      <dgm:prSet/>
      <dgm:spPr/>
      <dgm:t>
        <a:bodyPr/>
        <a:lstStyle/>
        <a:p>
          <a:endParaRPr lang="en-US" sz="2000">
            <a:solidFill>
              <a:schemeClr val="bg1"/>
            </a:solidFill>
          </a:endParaRPr>
        </a:p>
      </dgm:t>
    </dgm:pt>
    <dgm:pt modelId="{C4723B9A-E9DF-1046-8A0C-1B842F22F656}" type="sibTrans" cxnId="{50601D43-9DB7-F543-86EB-A4D6161F6335}">
      <dgm:prSet/>
      <dgm:spPr/>
      <dgm:t>
        <a:bodyPr/>
        <a:lstStyle/>
        <a:p>
          <a:endParaRPr lang="en-US" sz="2000">
            <a:solidFill>
              <a:schemeClr val="bg1"/>
            </a:solidFill>
          </a:endParaRPr>
        </a:p>
      </dgm:t>
    </dgm:pt>
    <dgm:pt modelId="{070CD0B8-96AB-BE4D-9AC8-FBCA8ACA7E91}">
      <dgm:prSet phldrT="[Text]" custT="1"/>
      <dgm:spPr/>
      <dgm:t>
        <a:bodyPr/>
        <a:lstStyle/>
        <a:p>
          <a:pPr algn="l"/>
          <a:r>
            <a:rPr lang="en-US" sz="1400" dirty="0">
              <a:solidFill>
                <a:schemeClr val="bg1"/>
              </a:solidFill>
            </a:rPr>
            <a:t>Enduring shared beliefs about what we stand for and what’s acceptable throughout the CME connection</a:t>
          </a:r>
        </a:p>
      </dgm:t>
    </dgm:pt>
    <dgm:pt modelId="{AC40E834-D1FA-7D42-8445-44A66CE50D52}" type="parTrans" cxnId="{5A4BEDFF-97B1-5545-B945-5AEDF638BF01}">
      <dgm:prSet/>
      <dgm:spPr/>
      <dgm:t>
        <a:bodyPr/>
        <a:lstStyle/>
        <a:p>
          <a:endParaRPr lang="en-US" sz="2000">
            <a:solidFill>
              <a:schemeClr val="bg1"/>
            </a:solidFill>
          </a:endParaRPr>
        </a:p>
      </dgm:t>
    </dgm:pt>
    <dgm:pt modelId="{A408B121-1352-E642-9E85-E30A75DC9E2D}" type="sibTrans" cxnId="{5A4BEDFF-97B1-5545-B945-5AEDF638BF01}">
      <dgm:prSet/>
      <dgm:spPr/>
      <dgm:t>
        <a:bodyPr/>
        <a:lstStyle/>
        <a:p>
          <a:endParaRPr lang="en-US" sz="2000">
            <a:solidFill>
              <a:schemeClr val="bg1"/>
            </a:solidFill>
          </a:endParaRPr>
        </a:p>
      </dgm:t>
    </dgm:pt>
    <dgm:pt modelId="{9ADFC154-1441-D344-BE3A-5B65A760149A}">
      <dgm:prSet phldrT="[Text]" custT="1"/>
      <dgm:spPr/>
      <dgm:t>
        <a:bodyPr/>
        <a:lstStyle/>
        <a:p>
          <a:pPr algn="l"/>
          <a:r>
            <a:rPr lang="en-US" sz="1400" dirty="0">
              <a:solidFill>
                <a:schemeClr val="bg1"/>
              </a:solidFill>
            </a:rPr>
            <a:t>What we are called to do </a:t>
          </a:r>
        </a:p>
      </dgm:t>
    </dgm:pt>
    <dgm:pt modelId="{0E85AC39-CC79-034C-88B4-8167097FD5AF}" type="parTrans" cxnId="{D411BE72-4724-9D4B-A4DC-D8D0F9D74BEE}">
      <dgm:prSet/>
      <dgm:spPr/>
      <dgm:t>
        <a:bodyPr/>
        <a:lstStyle/>
        <a:p>
          <a:endParaRPr lang="en-US" sz="2000">
            <a:solidFill>
              <a:schemeClr val="bg1"/>
            </a:solidFill>
          </a:endParaRPr>
        </a:p>
      </dgm:t>
    </dgm:pt>
    <dgm:pt modelId="{78D772FA-429A-464F-A2F4-1A44F1B67A9C}" type="sibTrans" cxnId="{D411BE72-4724-9D4B-A4DC-D8D0F9D74BEE}">
      <dgm:prSet/>
      <dgm:spPr/>
      <dgm:t>
        <a:bodyPr/>
        <a:lstStyle/>
        <a:p>
          <a:endParaRPr lang="en-US" sz="2000">
            <a:solidFill>
              <a:schemeClr val="bg1"/>
            </a:solidFill>
          </a:endParaRPr>
        </a:p>
      </dgm:t>
    </dgm:pt>
    <dgm:pt modelId="{16F65089-BEE4-5043-AB62-ACDA008088BD}">
      <dgm:prSet phldrT="[Text]" custT="1"/>
      <dgm:spPr/>
      <dgm:t>
        <a:bodyPr/>
        <a:lstStyle/>
        <a:p>
          <a:pPr algn="l"/>
          <a:r>
            <a:rPr lang="en-US" sz="1600" b="1" dirty="0">
              <a:solidFill>
                <a:schemeClr val="bg1"/>
              </a:solidFill>
            </a:rPr>
            <a:t>Core Values</a:t>
          </a:r>
          <a:endParaRPr lang="en-US" sz="1400" dirty="0">
            <a:solidFill>
              <a:schemeClr val="bg1"/>
            </a:solidFill>
          </a:endParaRPr>
        </a:p>
      </dgm:t>
    </dgm:pt>
    <dgm:pt modelId="{1F1A0DF8-8E7F-C544-9F4C-0CC0B9D7EA60}" type="parTrans" cxnId="{974B46AC-C8AB-AA4E-866A-77E679DA6B1B}">
      <dgm:prSet/>
      <dgm:spPr/>
      <dgm:t>
        <a:bodyPr/>
        <a:lstStyle/>
        <a:p>
          <a:endParaRPr lang="en-US" sz="2000">
            <a:solidFill>
              <a:schemeClr val="bg1"/>
            </a:solidFill>
          </a:endParaRPr>
        </a:p>
      </dgm:t>
    </dgm:pt>
    <dgm:pt modelId="{495E7A2C-6004-9545-BC75-810AD1E3280E}" type="sibTrans" cxnId="{974B46AC-C8AB-AA4E-866A-77E679DA6B1B}">
      <dgm:prSet/>
      <dgm:spPr/>
      <dgm:t>
        <a:bodyPr/>
        <a:lstStyle/>
        <a:p>
          <a:endParaRPr lang="en-US" sz="2000">
            <a:solidFill>
              <a:schemeClr val="bg1"/>
            </a:solidFill>
          </a:endParaRPr>
        </a:p>
      </dgm:t>
    </dgm:pt>
    <dgm:pt modelId="{A5F59CE8-293A-C14A-AE16-E17ACE644FFC}" type="pres">
      <dgm:prSet presAssocID="{1FA0E46F-D56E-D348-B158-80E4ADCB2431}" presName="Name0" presStyleCnt="0">
        <dgm:presLayoutVars>
          <dgm:dir/>
          <dgm:resizeHandles val="exact"/>
        </dgm:presLayoutVars>
      </dgm:prSet>
      <dgm:spPr/>
    </dgm:pt>
    <dgm:pt modelId="{12E1FDF0-050B-CF44-B788-09F074372455}" type="pres">
      <dgm:prSet presAssocID="{3D148D0C-87CF-BB41-B7D2-3CA3463ADBB7}" presName="node" presStyleLbl="node1" presStyleIdx="0" presStyleCnt="4">
        <dgm:presLayoutVars>
          <dgm:bulletEnabled val="1"/>
        </dgm:presLayoutVars>
      </dgm:prSet>
      <dgm:spPr/>
    </dgm:pt>
    <dgm:pt modelId="{C1D20C0B-A2BD-144B-AD9D-B5C935686FC7}" type="pres">
      <dgm:prSet presAssocID="{B6764CE5-B5B6-EB44-8C2E-7E5564F78CF5}" presName="sibTrans" presStyleCnt="0"/>
      <dgm:spPr/>
    </dgm:pt>
    <dgm:pt modelId="{C04686CE-7304-EF41-8D72-5247FD4718BE}" type="pres">
      <dgm:prSet presAssocID="{D70D7FE6-8804-3F40-853C-1D7A1C581C60}" presName="node" presStyleLbl="node1" presStyleIdx="1" presStyleCnt="4">
        <dgm:presLayoutVars>
          <dgm:bulletEnabled val="1"/>
        </dgm:presLayoutVars>
      </dgm:prSet>
      <dgm:spPr/>
    </dgm:pt>
    <dgm:pt modelId="{81E6F3FD-597B-C44F-B99A-51BA420091D1}" type="pres">
      <dgm:prSet presAssocID="{9BCF0295-076E-1742-8E19-9B66CD31BCB5}" presName="sibTrans" presStyleCnt="0"/>
      <dgm:spPr/>
    </dgm:pt>
    <dgm:pt modelId="{902F7D08-8CAB-E645-9BE5-35857BDA7996}" type="pres">
      <dgm:prSet presAssocID="{B74555EB-EDC8-474B-A864-44932B87A617}" presName="node" presStyleLbl="node1" presStyleIdx="2" presStyleCnt="4">
        <dgm:presLayoutVars>
          <dgm:bulletEnabled val="1"/>
        </dgm:presLayoutVars>
      </dgm:prSet>
      <dgm:spPr/>
    </dgm:pt>
    <dgm:pt modelId="{C871099D-47A7-7041-8877-66D47EEE0475}" type="pres">
      <dgm:prSet presAssocID="{799B3B09-7054-8941-A66D-AE37FBE00EE1}" presName="sibTrans" presStyleCnt="0"/>
      <dgm:spPr/>
    </dgm:pt>
    <dgm:pt modelId="{C769CA4E-0999-A444-B503-2EA43207CCF9}" type="pres">
      <dgm:prSet presAssocID="{16F65089-BEE4-5043-AB62-ACDA008088BD}" presName="node" presStyleLbl="node1" presStyleIdx="3" presStyleCnt="4">
        <dgm:presLayoutVars>
          <dgm:bulletEnabled val="1"/>
        </dgm:presLayoutVars>
      </dgm:prSet>
      <dgm:spPr/>
    </dgm:pt>
  </dgm:ptLst>
  <dgm:cxnLst>
    <dgm:cxn modelId="{1883F618-B253-1F45-81E8-82B0E85546D5}" type="presOf" srcId="{B74555EB-EDC8-474B-A864-44932B87A617}" destId="{902F7D08-8CAB-E645-9BE5-35857BDA7996}" srcOrd="0" destOrd="0" presId="urn:microsoft.com/office/officeart/2005/8/layout/hList6"/>
    <dgm:cxn modelId="{453C3437-C48F-1747-8C81-723D9CFD70CC}" type="presOf" srcId="{3D148D0C-87CF-BB41-B7D2-3CA3463ADBB7}" destId="{12E1FDF0-050B-CF44-B788-09F074372455}" srcOrd="0" destOrd="0" presId="urn:microsoft.com/office/officeart/2005/8/layout/hList6"/>
    <dgm:cxn modelId="{E8FD183A-2E65-1946-8701-5DD9791B046A}" type="presOf" srcId="{2B94095A-79CB-AC4D-9F3F-7F5F91F8D3A7}" destId="{902F7D08-8CAB-E645-9BE5-35857BDA7996}" srcOrd="0" destOrd="1" presId="urn:microsoft.com/office/officeart/2005/8/layout/hList6"/>
    <dgm:cxn modelId="{F903413D-A87C-4B46-940E-3FF812BA4A38}" srcId="{3D148D0C-87CF-BB41-B7D2-3CA3463ADBB7}" destId="{7B4F0FC1-CAC8-744B-93CF-3C31FFCA63F4}" srcOrd="0" destOrd="0" parTransId="{DF3818AE-2ED6-E24F-80EB-2C2DB4270991}" sibTransId="{54E2F3FB-F8B8-2D48-8929-AC03B2F9F2B8}"/>
    <dgm:cxn modelId="{50601D43-9DB7-F543-86EB-A4D6161F6335}" srcId="{B74555EB-EDC8-474B-A864-44932B87A617}" destId="{2B94095A-79CB-AC4D-9F3F-7F5F91F8D3A7}" srcOrd="0" destOrd="0" parTransId="{991D22D1-E272-CD49-AF79-1056D28E01EE}" sibTransId="{C4723B9A-E9DF-1046-8A0C-1B842F22F656}"/>
    <dgm:cxn modelId="{A759515B-88AB-C34D-B024-DF8F2EAB19D3}" srcId="{1FA0E46F-D56E-D348-B158-80E4ADCB2431}" destId="{3D148D0C-87CF-BB41-B7D2-3CA3463ADBB7}" srcOrd="0" destOrd="0" parTransId="{C9DD6A71-FCE8-C84E-BA6F-BEF245B7E896}" sibTransId="{B6764CE5-B5B6-EB44-8C2E-7E5564F78CF5}"/>
    <dgm:cxn modelId="{D411BE72-4724-9D4B-A4DC-D8D0F9D74BEE}" srcId="{D70D7FE6-8804-3F40-853C-1D7A1C581C60}" destId="{9ADFC154-1441-D344-BE3A-5B65A760149A}" srcOrd="0" destOrd="0" parTransId="{0E85AC39-CC79-034C-88B4-8167097FD5AF}" sibTransId="{78D772FA-429A-464F-A2F4-1A44F1B67A9C}"/>
    <dgm:cxn modelId="{05462A7D-F801-8D46-83F8-C5E99A0BDEB0}" srcId="{1FA0E46F-D56E-D348-B158-80E4ADCB2431}" destId="{B74555EB-EDC8-474B-A864-44932B87A617}" srcOrd="2" destOrd="0" parTransId="{BC5BC036-F73E-A94A-BE6C-E3259328A650}" sibTransId="{799B3B09-7054-8941-A66D-AE37FBE00EE1}"/>
    <dgm:cxn modelId="{974B46AC-C8AB-AA4E-866A-77E679DA6B1B}" srcId="{1FA0E46F-D56E-D348-B158-80E4ADCB2431}" destId="{16F65089-BEE4-5043-AB62-ACDA008088BD}" srcOrd="3" destOrd="0" parTransId="{1F1A0DF8-8E7F-C544-9F4C-0CC0B9D7EA60}" sibTransId="{495E7A2C-6004-9545-BC75-810AD1E3280E}"/>
    <dgm:cxn modelId="{201CC8B2-E489-6A48-9ABB-220FB5297395}" type="presOf" srcId="{7B4F0FC1-CAC8-744B-93CF-3C31FFCA63F4}" destId="{12E1FDF0-050B-CF44-B788-09F074372455}" srcOrd="0" destOrd="1" presId="urn:microsoft.com/office/officeart/2005/8/layout/hList6"/>
    <dgm:cxn modelId="{ACD52DBC-3116-7B4A-8CF9-7BFFE127B9C0}" type="presOf" srcId="{D70D7FE6-8804-3F40-853C-1D7A1C581C60}" destId="{C04686CE-7304-EF41-8D72-5247FD4718BE}" srcOrd="0" destOrd="0" presId="urn:microsoft.com/office/officeart/2005/8/layout/hList6"/>
    <dgm:cxn modelId="{03E0B6C1-67EF-F74E-859B-1F54C2F8C0C4}" type="presOf" srcId="{070CD0B8-96AB-BE4D-9AC8-FBCA8ACA7E91}" destId="{C769CA4E-0999-A444-B503-2EA43207CCF9}" srcOrd="0" destOrd="1" presId="urn:microsoft.com/office/officeart/2005/8/layout/hList6"/>
    <dgm:cxn modelId="{0F2B58CB-F2B9-1042-8862-70ECE3DFD19D}" type="presOf" srcId="{16F65089-BEE4-5043-AB62-ACDA008088BD}" destId="{C769CA4E-0999-A444-B503-2EA43207CCF9}" srcOrd="0" destOrd="0" presId="urn:microsoft.com/office/officeart/2005/8/layout/hList6"/>
    <dgm:cxn modelId="{1E935CEA-0516-414A-86DA-AC7528A0F41C}" type="presOf" srcId="{9ADFC154-1441-D344-BE3A-5B65A760149A}" destId="{C04686CE-7304-EF41-8D72-5247FD4718BE}" srcOrd="0" destOrd="1" presId="urn:microsoft.com/office/officeart/2005/8/layout/hList6"/>
    <dgm:cxn modelId="{9E308DF4-1B9D-7A41-A181-F846FC0AEB13}" srcId="{1FA0E46F-D56E-D348-B158-80E4ADCB2431}" destId="{D70D7FE6-8804-3F40-853C-1D7A1C581C60}" srcOrd="1" destOrd="0" parTransId="{E66E598C-BF29-5B43-89D4-23A1D9AE1907}" sibTransId="{9BCF0295-076E-1742-8E19-9B66CD31BCB5}"/>
    <dgm:cxn modelId="{5A303CF6-4819-7247-B221-AD50E907F959}" type="presOf" srcId="{1FA0E46F-D56E-D348-B158-80E4ADCB2431}" destId="{A5F59CE8-293A-C14A-AE16-E17ACE644FFC}" srcOrd="0" destOrd="0" presId="urn:microsoft.com/office/officeart/2005/8/layout/hList6"/>
    <dgm:cxn modelId="{5A4BEDFF-97B1-5545-B945-5AEDF638BF01}" srcId="{16F65089-BEE4-5043-AB62-ACDA008088BD}" destId="{070CD0B8-96AB-BE4D-9AC8-FBCA8ACA7E91}" srcOrd="0" destOrd="0" parTransId="{AC40E834-D1FA-7D42-8445-44A66CE50D52}" sibTransId="{A408B121-1352-E642-9E85-E30A75DC9E2D}"/>
    <dgm:cxn modelId="{12B945D2-8A84-6E46-B0A4-2A742497EF31}" type="presParOf" srcId="{A5F59CE8-293A-C14A-AE16-E17ACE644FFC}" destId="{12E1FDF0-050B-CF44-B788-09F074372455}" srcOrd="0" destOrd="0" presId="urn:microsoft.com/office/officeart/2005/8/layout/hList6"/>
    <dgm:cxn modelId="{FB9E1CE9-B49B-D144-AE75-DDDB42A66014}" type="presParOf" srcId="{A5F59CE8-293A-C14A-AE16-E17ACE644FFC}" destId="{C1D20C0B-A2BD-144B-AD9D-B5C935686FC7}" srcOrd="1" destOrd="0" presId="urn:microsoft.com/office/officeart/2005/8/layout/hList6"/>
    <dgm:cxn modelId="{38620873-3FA3-DA40-B040-712A62145FE9}" type="presParOf" srcId="{A5F59CE8-293A-C14A-AE16-E17ACE644FFC}" destId="{C04686CE-7304-EF41-8D72-5247FD4718BE}" srcOrd="2" destOrd="0" presId="urn:microsoft.com/office/officeart/2005/8/layout/hList6"/>
    <dgm:cxn modelId="{6863EAC4-9E53-AB49-BAD2-3AB5E569C663}" type="presParOf" srcId="{A5F59CE8-293A-C14A-AE16-E17ACE644FFC}" destId="{81E6F3FD-597B-C44F-B99A-51BA420091D1}" srcOrd="3" destOrd="0" presId="urn:microsoft.com/office/officeart/2005/8/layout/hList6"/>
    <dgm:cxn modelId="{2BF653FF-461C-DB43-877B-D0E2EB053877}" type="presParOf" srcId="{A5F59CE8-293A-C14A-AE16-E17ACE644FFC}" destId="{902F7D08-8CAB-E645-9BE5-35857BDA7996}" srcOrd="4" destOrd="0" presId="urn:microsoft.com/office/officeart/2005/8/layout/hList6"/>
    <dgm:cxn modelId="{0D5B7FB7-5ED4-494A-B94D-8887336F5D6D}" type="presParOf" srcId="{A5F59CE8-293A-C14A-AE16-E17ACE644FFC}" destId="{C871099D-47A7-7041-8877-66D47EEE0475}" srcOrd="5" destOrd="0" presId="urn:microsoft.com/office/officeart/2005/8/layout/hList6"/>
    <dgm:cxn modelId="{EB0256AF-1A21-DF48-B767-8225D30DE2CF}" type="presParOf" srcId="{A5F59CE8-293A-C14A-AE16-E17ACE644FFC}" destId="{C769CA4E-0999-A444-B503-2EA43207CCF9}"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5F546E-7FBD-410C-9385-F20E2C467AD3}"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n-US"/>
        </a:p>
      </dgm:t>
    </dgm:pt>
    <dgm:pt modelId="{714CCAFE-950D-4340-ADDE-234CCA045BDE}">
      <dgm:prSet custT="1"/>
      <dgm:spPr/>
      <dgm:t>
        <a:bodyPr/>
        <a:lstStyle/>
        <a:p>
          <a:r>
            <a:rPr lang="en-US" sz="1600" b="1" dirty="0"/>
            <a:t>Aligned</a:t>
          </a:r>
        </a:p>
        <a:p>
          <a:r>
            <a:rPr lang="en-US" sz="1400" dirty="0"/>
            <a:t> Working toward a common focus</a:t>
          </a:r>
        </a:p>
      </dgm:t>
    </dgm:pt>
    <dgm:pt modelId="{55E83813-3C23-40C2-B897-F4A39B4467B4}" type="parTrans" cxnId="{B8ED89A6-5088-4C46-B95A-77940CED4750}">
      <dgm:prSet/>
      <dgm:spPr/>
      <dgm:t>
        <a:bodyPr/>
        <a:lstStyle/>
        <a:p>
          <a:endParaRPr lang="en-US"/>
        </a:p>
      </dgm:t>
    </dgm:pt>
    <dgm:pt modelId="{7481C0D2-CB04-4645-BE96-196F10476333}" type="sibTrans" cxnId="{B8ED89A6-5088-4C46-B95A-77940CED4750}">
      <dgm:prSet/>
      <dgm:spPr/>
      <dgm:t>
        <a:bodyPr/>
        <a:lstStyle/>
        <a:p>
          <a:endParaRPr lang="en-US"/>
        </a:p>
      </dgm:t>
    </dgm:pt>
    <dgm:pt modelId="{A77DFC42-2E8E-4A06-9BA0-7A5C5D5A7CA3}">
      <dgm:prSet custT="1"/>
      <dgm:spPr/>
      <dgm:t>
        <a:bodyPr/>
        <a:lstStyle/>
        <a:p>
          <a:r>
            <a:rPr lang="en-US" sz="1600" b="1" dirty="0"/>
            <a:t>Authentic </a:t>
          </a:r>
        </a:p>
        <a:p>
          <a:r>
            <a:rPr lang="en-US" sz="1400" dirty="0"/>
            <a:t>Being real in all things</a:t>
          </a:r>
        </a:p>
      </dgm:t>
    </dgm:pt>
    <dgm:pt modelId="{924700AD-1408-4A66-BA1F-5D5FFEBE697E}" type="parTrans" cxnId="{7311FEFC-F38B-44A4-8B1C-939CF988D884}">
      <dgm:prSet/>
      <dgm:spPr/>
      <dgm:t>
        <a:bodyPr/>
        <a:lstStyle/>
        <a:p>
          <a:endParaRPr lang="en-US"/>
        </a:p>
      </dgm:t>
    </dgm:pt>
    <dgm:pt modelId="{AF44ABB7-B5F3-4B2B-96B0-2C2D20D9E4D1}" type="sibTrans" cxnId="{7311FEFC-F38B-44A4-8B1C-939CF988D884}">
      <dgm:prSet/>
      <dgm:spPr/>
      <dgm:t>
        <a:bodyPr/>
        <a:lstStyle/>
        <a:p>
          <a:endParaRPr lang="en-US"/>
        </a:p>
      </dgm:t>
    </dgm:pt>
    <dgm:pt modelId="{A1F6E47E-D8EA-43CB-B96E-03F0DE7587DE}">
      <dgm:prSet custT="1"/>
      <dgm:spPr/>
      <dgm:t>
        <a:bodyPr/>
        <a:lstStyle/>
        <a:p>
          <a:r>
            <a:rPr lang="en-US" sz="1600" b="1" dirty="0"/>
            <a:t>Effective</a:t>
          </a:r>
        </a:p>
        <a:p>
          <a:r>
            <a:rPr lang="en-US" sz="1400" dirty="0"/>
            <a:t>Periodically evaluating whether we are accomplishing the goals</a:t>
          </a:r>
        </a:p>
      </dgm:t>
    </dgm:pt>
    <dgm:pt modelId="{A157EFCC-59C6-4A08-971D-E1F67BC6A19F}" type="parTrans" cxnId="{8EA42B79-99CB-42DF-B768-66EC25D19D91}">
      <dgm:prSet/>
      <dgm:spPr/>
      <dgm:t>
        <a:bodyPr/>
        <a:lstStyle/>
        <a:p>
          <a:endParaRPr lang="en-US"/>
        </a:p>
      </dgm:t>
    </dgm:pt>
    <dgm:pt modelId="{1174F97F-5DB4-43A2-AAD2-37825677A217}" type="sibTrans" cxnId="{8EA42B79-99CB-42DF-B768-66EC25D19D91}">
      <dgm:prSet/>
      <dgm:spPr/>
      <dgm:t>
        <a:bodyPr/>
        <a:lstStyle/>
        <a:p>
          <a:endParaRPr lang="en-US"/>
        </a:p>
      </dgm:t>
    </dgm:pt>
    <dgm:pt modelId="{B62D78FD-C821-46D0-8828-01245EECCC25}">
      <dgm:prSet custT="1"/>
      <dgm:spPr/>
      <dgm:t>
        <a:bodyPr/>
        <a:lstStyle/>
        <a:p>
          <a:r>
            <a:rPr lang="en-US" sz="1600" b="1" dirty="0"/>
            <a:t>Focused </a:t>
          </a:r>
        </a:p>
        <a:p>
          <a:r>
            <a:rPr lang="en-US" sz="1400" dirty="0"/>
            <a:t>Setting smart goals with measurable outcomes</a:t>
          </a:r>
        </a:p>
      </dgm:t>
    </dgm:pt>
    <dgm:pt modelId="{DB08F07E-99EE-4247-AF5F-B7EAD0D2C11D}" type="parTrans" cxnId="{BB24FCEA-D784-4B7F-AB40-7BAD4D7398A6}">
      <dgm:prSet/>
      <dgm:spPr/>
      <dgm:t>
        <a:bodyPr/>
        <a:lstStyle/>
        <a:p>
          <a:endParaRPr lang="en-US"/>
        </a:p>
      </dgm:t>
    </dgm:pt>
    <dgm:pt modelId="{11065A97-1F34-4068-817F-97ED0DF1936C}" type="sibTrans" cxnId="{BB24FCEA-D784-4B7F-AB40-7BAD4D7398A6}">
      <dgm:prSet/>
      <dgm:spPr/>
      <dgm:t>
        <a:bodyPr/>
        <a:lstStyle/>
        <a:p>
          <a:endParaRPr lang="en-US"/>
        </a:p>
      </dgm:t>
    </dgm:pt>
    <dgm:pt modelId="{E3C23C8C-A021-4FCF-B570-03DD2B174AF4}">
      <dgm:prSet custT="1"/>
      <dgm:spPr/>
      <dgm:t>
        <a:bodyPr/>
        <a:lstStyle/>
        <a:p>
          <a:r>
            <a:rPr lang="en-US" sz="1600" b="1" dirty="0"/>
            <a:t>Forward Looking</a:t>
          </a:r>
        </a:p>
        <a:p>
          <a:r>
            <a:rPr lang="en-US" sz="1400" dirty="0"/>
            <a:t> Going above and beyond with a faith vision</a:t>
          </a:r>
        </a:p>
      </dgm:t>
    </dgm:pt>
    <dgm:pt modelId="{592DE856-AA96-41F5-9CFB-DA1CBCE63848}" type="parTrans" cxnId="{0509DFBD-D98D-49D2-804F-62BEA2F0E006}">
      <dgm:prSet/>
      <dgm:spPr/>
      <dgm:t>
        <a:bodyPr/>
        <a:lstStyle/>
        <a:p>
          <a:endParaRPr lang="en-US"/>
        </a:p>
      </dgm:t>
    </dgm:pt>
    <dgm:pt modelId="{02B520B7-92CB-4071-84F6-649F2D9ED71F}" type="sibTrans" cxnId="{0509DFBD-D98D-49D2-804F-62BEA2F0E006}">
      <dgm:prSet/>
      <dgm:spPr/>
      <dgm:t>
        <a:bodyPr/>
        <a:lstStyle/>
        <a:p>
          <a:endParaRPr lang="en-US"/>
        </a:p>
      </dgm:t>
    </dgm:pt>
    <dgm:pt modelId="{3FB907FC-F8EB-40ED-B352-AD4FF5E227AD}">
      <dgm:prSet custT="1"/>
      <dgm:spPr/>
      <dgm:t>
        <a:bodyPr/>
        <a:lstStyle/>
        <a:p>
          <a:r>
            <a:rPr lang="en-US" sz="1600" b="1" dirty="0"/>
            <a:t>Intentional about Accountability and Responsibility</a:t>
          </a:r>
          <a:r>
            <a:rPr lang="en-US" sz="1400" dirty="0"/>
            <a:t> </a:t>
          </a:r>
        </a:p>
        <a:p>
          <a:r>
            <a:rPr lang="en-US" sz="1400" dirty="0"/>
            <a:t>Holding oneself and others to task; having an “if it’s to be, it’s up to me” attitude</a:t>
          </a:r>
        </a:p>
      </dgm:t>
    </dgm:pt>
    <dgm:pt modelId="{C9E64D31-8C7E-4F3D-9D10-6786451DEDD2}" type="parTrans" cxnId="{2CD25819-BB20-4014-BEEA-CF686105D127}">
      <dgm:prSet/>
      <dgm:spPr/>
      <dgm:t>
        <a:bodyPr/>
        <a:lstStyle/>
        <a:p>
          <a:endParaRPr lang="en-US"/>
        </a:p>
      </dgm:t>
    </dgm:pt>
    <dgm:pt modelId="{0B37550E-E623-4F1B-A531-4F18BB6FEB8A}" type="sibTrans" cxnId="{2CD25819-BB20-4014-BEEA-CF686105D127}">
      <dgm:prSet/>
      <dgm:spPr/>
      <dgm:t>
        <a:bodyPr/>
        <a:lstStyle/>
        <a:p>
          <a:endParaRPr lang="en-US"/>
        </a:p>
      </dgm:t>
    </dgm:pt>
    <dgm:pt modelId="{F6B58257-C324-43A3-B392-5E9874C684D8}">
      <dgm:prSet custT="1"/>
      <dgm:spPr/>
      <dgm:t>
        <a:bodyPr/>
        <a:lstStyle/>
        <a:p>
          <a:r>
            <a:rPr lang="en-US" sz="1600" b="1" dirty="0"/>
            <a:t>L</a:t>
          </a:r>
          <a:r>
            <a:rPr lang="en-US" sz="1600" dirty="0"/>
            <a:t>oving</a:t>
          </a:r>
        </a:p>
        <a:p>
          <a:r>
            <a:rPr lang="en-US" sz="1400" dirty="0"/>
            <a:t>Embracing the sacredness of self and others</a:t>
          </a:r>
        </a:p>
      </dgm:t>
    </dgm:pt>
    <dgm:pt modelId="{421A828E-5445-4D33-B58C-3324875C215E}" type="parTrans" cxnId="{4128AD63-BD09-476A-92E0-0C16210F3218}">
      <dgm:prSet/>
      <dgm:spPr/>
      <dgm:t>
        <a:bodyPr/>
        <a:lstStyle/>
        <a:p>
          <a:endParaRPr lang="en-US"/>
        </a:p>
      </dgm:t>
    </dgm:pt>
    <dgm:pt modelId="{2AF0BEA8-CDDF-45A9-B461-835576E86FBB}" type="sibTrans" cxnId="{4128AD63-BD09-476A-92E0-0C16210F3218}">
      <dgm:prSet/>
      <dgm:spPr/>
      <dgm:t>
        <a:bodyPr/>
        <a:lstStyle/>
        <a:p>
          <a:endParaRPr lang="en-US"/>
        </a:p>
      </dgm:t>
    </dgm:pt>
    <dgm:pt modelId="{8838142C-4D12-4383-BFF1-9337E398D808}">
      <dgm:prSet custT="1"/>
      <dgm:spPr/>
      <dgm:t>
        <a:bodyPr/>
        <a:lstStyle/>
        <a:p>
          <a:r>
            <a:rPr lang="en-US" sz="1600" b="1" dirty="0"/>
            <a:t>Social Justice Oriented </a:t>
          </a:r>
        </a:p>
        <a:p>
          <a:r>
            <a:rPr lang="en-US" sz="1400" dirty="0"/>
            <a:t>Liberating the oppressed, led by biblical mandates</a:t>
          </a:r>
        </a:p>
      </dgm:t>
    </dgm:pt>
    <dgm:pt modelId="{70A102FD-E3B4-42BC-A1C0-3BA8B928E488}" type="parTrans" cxnId="{36671308-5B7E-4052-BB83-C049AA340772}">
      <dgm:prSet/>
      <dgm:spPr/>
      <dgm:t>
        <a:bodyPr/>
        <a:lstStyle/>
        <a:p>
          <a:endParaRPr lang="en-US"/>
        </a:p>
      </dgm:t>
    </dgm:pt>
    <dgm:pt modelId="{B760D2C4-41B3-4757-AD6E-C535194A0BA5}" type="sibTrans" cxnId="{36671308-5B7E-4052-BB83-C049AA340772}">
      <dgm:prSet/>
      <dgm:spPr/>
      <dgm:t>
        <a:bodyPr/>
        <a:lstStyle/>
        <a:p>
          <a:endParaRPr lang="en-US"/>
        </a:p>
      </dgm:t>
    </dgm:pt>
    <dgm:pt modelId="{46E61CD9-4687-5744-A46D-9D44B9365BDD}" type="pres">
      <dgm:prSet presAssocID="{645F546E-7FBD-410C-9385-F20E2C467AD3}" presName="diagram" presStyleCnt="0">
        <dgm:presLayoutVars>
          <dgm:dir/>
          <dgm:resizeHandles val="exact"/>
        </dgm:presLayoutVars>
      </dgm:prSet>
      <dgm:spPr/>
    </dgm:pt>
    <dgm:pt modelId="{B0249975-53C7-074D-A30D-9C3736AEA36F}" type="pres">
      <dgm:prSet presAssocID="{714CCAFE-950D-4340-ADDE-234CCA045BDE}" presName="node" presStyleLbl="node1" presStyleIdx="0" presStyleCnt="8">
        <dgm:presLayoutVars>
          <dgm:bulletEnabled val="1"/>
        </dgm:presLayoutVars>
      </dgm:prSet>
      <dgm:spPr/>
    </dgm:pt>
    <dgm:pt modelId="{2DC6ECEF-A2DA-1A4F-9711-E913F4BFC873}" type="pres">
      <dgm:prSet presAssocID="{7481C0D2-CB04-4645-BE96-196F10476333}" presName="sibTrans" presStyleCnt="0"/>
      <dgm:spPr/>
    </dgm:pt>
    <dgm:pt modelId="{A7C46093-36FB-114A-9FC4-5D062615B039}" type="pres">
      <dgm:prSet presAssocID="{A77DFC42-2E8E-4A06-9BA0-7A5C5D5A7CA3}" presName="node" presStyleLbl="node1" presStyleIdx="1" presStyleCnt="8">
        <dgm:presLayoutVars>
          <dgm:bulletEnabled val="1"/>
        </dgm:presLayoutVars>
      </dgm:prSet>
      <dgm:spPr/>
    </dgm:pt>
    <dgm:pt modelId="{5555298D-A0B8-8D48-BF16-2270A5AE5647}" type="pres">
      <dgm:prSet presAssocID="{AF44ABB7-B5F3-4B2B-96B0-2C2D20D9E4D1}" presName="sibTrans" presStyleCnt="0"/>
      <dgm:spPr/>
    </dgm:pt>
    <dgm:pt modelId="{40ADB2C8-D4FE-274E-B3FC-B526AB0997D6}" type="pres">
      <dgm:prSet presAssocID="{A1F6E47E-D8EA-43CB-B96E-03F0DE7587DE}" presName="node" presStyleLbl="node1" presStyleIdx="2" presStyleCnt="8">
        <dgm:presLayoutVars>
          <dgm:bulletEnabled val="1"/>
        </dgm:presLayoutVars>
      </dgm:prSet>
      <dgm:spPr/>
    </dgm:pt>
    <dgm:pt modelId="{CBD05E30-1C5D-E741-886A-5851892DF946}" type="pres">
      <dgm:prSet presAssocID="{1174F97F-5DB4-43A2-AAD2-37825677A217}" presName="sibTrans" presStyleCnt="0"/>
      <dgm:spPr/>
    </dgm:pt>
    <dgm:pt modelId="{31C32749-B435-8A4E-8072-8458AA1D85B0}" type="pres">
      <dgm:prSet presAssocID="{B62D78FD-C821-46D0-8828-01245EECCC25}" presName="node" presStyleLbl="node1" presStyleIdx="3" presStyleCnt="8">
        <dgm:presLayoutVars>
          <dgm:bulletEnabled val="1"/>
        </dgm:presLayoutVars>
      </dgm:prSet>
      <dgm:spPr/>
    </dgm:pt>
    <dgm:pt modelId="{11630C82-F5AA-1A4F-B7B9-0F5394F513D1}" type="pres">
      <dgm:prSet presAssocID="{11065A97-1F34-4068-817F-97ED0DF1936C}" presName="sibTrans" presStyleCnt="0"/>
      <dgm:spPr/>
    </dgm:pt>
    <dgm:pt modelId="{1D3D648B-79D9-7344-B81A-8C2DDD0DB6B4}" type="pres">
      <dgm:prSet presAssocID="{E3C23C8C-A021-4FCF-B570-03DD2B174AF4}" presName="node" presStyleLbl="node1" presStyleIdx="4" presStyleCnt="8">
        <dgm:presLayoutVars>
          <dgm:bulletEnabled val="1"/>
        </dgm:presLayoutVars>
      </dgm:prSet>
      <dgm:spPr/>
    </dgm:pt>
    <dgm:pt modelId="{51D380E3-4FF2-2543-9B7F-812B7368D460}" type="pres">
      <dgm:prSet presAssocID="{02B520B7-92CB-4071-84F6-649F2D9ED71F}" presName="sibTrans" presStyleCnt="0"/>
      <dgm:spPr/>
    </dgm:pt>
    <dgm:pt modelId="{D004C14D-75A9-394C-913A-488EBBB949B8}" type="pres">
      <dgm:prSet presAssocID="{3FB907FC-F8EB-40ED-B352-AD4FF5E227AD}" presName="node" presStyleLbl="node1" presStyleIdx="5" presStyleCnt="8">
        <dgm:presLayoutVars>
          <dgm:bulletEnabled val="1"/>
        </dgm:presLayoutVars>
      </dgm:prSet>
      <dgm:spPr/>
    </dgm:pt>
    <dgm:pt modelId="{A0833256-508B-144A-87E5-98F5C15EFC8A}" type="pres">
      <dgm:prSet presAssocID="{0B37550E-E623-4F1B-A531-4F18BB6FEB8A}" presName="sibTrans" presStyleCnt="0"/>
      <dgm:spPr/>
    </dgm:pt>
    <dgm:pt modelId="{EF3FE292-5020-CE4C-8670-D1F4B56D825D}" type="pres">
      <dgm:prSet presAssocID="{F6B58257-C324-43A3-B392-5E9874C684D8}" presName="node" presStyleLbl="node1" presStyleIdx="6" presStyleCnt="8">
        <dgm:presLayoutVars>
          <dgm:bulletEnabled val="1"/>
        </dgm:presLayoutVars>
      </dgm:prSet>
      <dgm:spPr/>
    </dgm:pt>
    <dgm:pt modelId="{25FE541D-EE1A-7448-BDFE-AE2C1F0AA103}" type="pres">
      <dgm:prSet presAssocID="{2AF0BEA8-CDDF-45A9-B461-835576E86FBB}" presName="sibTrans" presStyleCnt="0"/>
      <dgm:spPr/>
    </dgm:pt>
    <dgm:pt modelId="{18C5F513-F8E7-804E-9ED8-2B85E1C6B9E2}" type="pres">
      <dgm:prSet presAssocID="{8838142C-4D12-4383-BFF1-9337E398D808}" presName="node" presStyleLbl="node1" presStyleIdx="7" presStyleCnt="8">
        <dgm:presLayoutVars>
          <dgm:bulletEnabled val="1"/>
        </dgm:presLayoutVars>
      </dgm:prSet>
      <dgm:spPr/>
    </dgm:pt>
  </dgm:ptLst>
  <dgm:cxnLst>
    <dgm:cxn modelId="{36671308-5B7E-4052-BB83-C049AA340772}" srcId="{645F546E-7FBD-410C-9385-F20E2C467AD3}" destId="{8838142C-4D12-4383-BFF1-9337E398D808}" srcOrd="7" destOrd="0" parTransId="{70A102FD-E3B4-42BC-A1C0-3BA8B928E488}" sibTransId="{B760D2C4-41B3-4757-AD6E-C535194A0BA5}"/>
    <dgm:cxn modelId="{C8DB5611-4274-DA4F-B562-81DD1DB4FBE4}" type="presOf" srcId="{645F546E-7FBD-410C-9385-F20E2C467AD3}" destId="{46E61CD9-4687-5744-A46D-9D44B9365BDD}" srcOrd="0" destOrd="0" presId="urn:microsoft.com/office/officeart/2005/8/layout/default"/>
    <dgm:cxn modelId="{2CD25819-BB20-4014-BEEA-CF686105D127}" srcId="{645F546E-7FBD-410C-9385-F20E2C467AD3}" destId="{3FB907FC-F8EB-40ED-B352-AD4FF5E227AD}" srcOrd="5" destOrd="0" parTransId="{C9E64D31-8C7E-4F3D-9D10-6786451DEDD2}" sibTransId="{0B37550E-E623-4F1B-A531-4F18BB6FEB8A}"/>
    <dgm:cxn modelId="{FAC23F1C-73F1-014D-80E3-9FE055D9982A}" type="presOf" srcId="{A1F6E47E-D8EA-43CB-B96E-03F0DE7587DE}" destId="{40ADB2C8-D4FE-274E-B3FC-B526AB0997D6}" srcOrd="0" destOrd="0" presId="urn:microsoft.com/office/officeart/2005/8/layout/default"/>
    <dgm:cxn modelId="{4543063B-9236-A944-85BF-C34DE95C5023}" type="presOf" srcId="{8838142C-4D12-4383-BFF1-9337E398D808}" destId="{18C5F513-F8E7-804E-9ED8-2B85E1C6B9E2}" srcOrd="0" destOrd="0" presId="urn:microsoft.com/office/officeart/2005/8/layout/default"/>
    <dgm:cxn modelId="{36054E51-6E6B-6543-9ABB-4AD623144017}" type="presOf" srcId="{714CCAFE-950D-4340-ADDE-234CCA045BDE}" destId="{B0249975-53C7-074D-A30D-9C3736AEA36F}" srcOrd="0" destOrd="0" presId="urn:microsoft.com/office/officeart/2005/8/layout/default"/>
    <dgm:cxn modelId="{4128AD63-BD09-476A-92E0-0C16210F3218}" srcId="{645F546E-7FBD-410C-9385-F20E2C467AD3}" destId="{F6B58257-C324-43A3-B392-5E9874C684D8}" srcOrd="6" destOrd="0" parTransId="{421A828E-5445-4D33-B58C-3324875C215E}" sibTransId="{2AF0BEA8-CDDF-45A9-B461-835576E86FBB}"/>
    <dgm:cxn modelId="{8EA42B79-99CB-42DF-B768-66EC25D19D91}" srcId="{645F546E-7FBD-410C-9385-F20E2C467AD3}" destId="{A1F6E47E-D8EA-43CB-B96E-03F0DE7587DE}" srcOrd="2" destOrd="0" parTransId="{A157EFCC-59C6-4A08-971D-E1F67BC6A19F}" sibTransId="{1174F97F-5DB4-43A2-AAD2-37825677A217}"/>
    <dgm:cxn modelId="{D137847F-44B4-FA4C-B056-859F37839AEF}" type="presOf" srcId="{3FB907FC-F8EB-40ED-B352-AD4FF5E227AD}" destId="{D004C14D-75A9-394C-913A-488EBBB949B8}" srcOrd="0" destOrd="0" presId="urn:microsoft.com/office/officeart/2005/8/layout/default"/>
    <dgm:cxn modelId="{B8ED89A6-5088-4C46-B95A-77940CED4750}" srcId="{645F546E-7FBD-410C-9385-F20E2C467AD3}" destId="{714CCAFE-950D-4340-ADDE-234CCA045BDE}" srcOrd="0" destOrd="0" parTransId="{55E83813-3C23-40C2-B897-F4A39B4467B4}" sibTransId="{7481C0D2-CB04-4645-BE96-196F10476333}"/>
    <dgm:cxn modelId="{6C4138B6-747F-AB41-841E-0AA11D85FD33}" type="presOf" srcId="{B62D78FD-C821-46D0-8828-01245EECCC25}" destId="{31C32749-B435-8A4E-8072-8458AA1D85B0}" srcOrd="0" destOrd="0" presId="urn:microsoft.com/office/officeart/2005/8/layout/default"/>
    <dgm:cxn modelId="{05D7E8B9-6EB5-804D-B512-BF6B0AF9D6A5}" type="presOf" srcId="{A77DFC42-2E8E-4A06-9BA0-7A5C5D5A7CA3}" destId="{A7C46093-36FB-114A-9FC4-5D062615B039}" srcOrd="0" destOrd="0" presId="urn:microsoft.com/office/officeart/2005/8/layout/default"/>
    <dgm:cxn modelId="{0509DFBD-D98D-49D2-804F-62BEA2F0E006}" srcId="{645F546E-7FBD-410C-9385-F20E2C467AD3}" destId="{E3C23C8C-A021-4FCF-B570-03DD2B174AF4}" srcOrd="4" destOrd="0" parTransId="{592DE856-AA96-41F5-9CFB-DA1CBCE63848}" sibTransId="{02B520B7-92CB-4071-84F6-649F2D9ED71F}"/>
    <dgm:cxn modelId="{3CF33DE1-636E-AA48-A828-875AD95CEC33}" type="presOf" srcId="{E3C23C8C-A021-4FCF-B570-03DD2B174AF4}" destId="{1D3D648B-79D9-7344-B81A-8C2DDD0DB6B4}" srcOrd="0" destOrd="0" presId="urn:microsoft.com/office/officeart/2005/8/layout/default"/>
    <dgm:cxn modelId="{BB24FCEA-D784-4B7F-AB40-7BAD4D7398A6}" srcId="{645F546E-7FBD-410C-9385-F20E2C467AD3}" destId="{B62D78FD-C821-46D0-8828-01245EECCC25}" srcOrd="3" destOrd="0" parTransId="{DB08F07E-99EE-4247-AF5F-B7EAD0D2C11D}" sibTransId="{11065A97-1F34-4068-817F-97ED0DF1936C}"/>
    <dgm:cxn modelId="{0F62FDEA-6CB3-3D4F-BB34-8FA21B8B0123}" type="presOf" srcId="{F6B58257-C324-43A3-B392-5E9874C684D8}" destId="{EF3FE292-5020-CE4C-8670-D1F4B56D825D}" srcOrd="0" destOrd="0" presId="urn:microsoft.com/office/officeart/2005/8/layout/default"/>
    <dgm:cxn modelId="{7311FEFC-F38B-44A4-8B1C-939CF988D884}" srcId="{645F546E-7FBD-410C-9385-F20E2C467AD3}" destId="{A77DFC42-2E8E-4A06-9BA0-7A5C5D5A7CA3}" srcOrd="1" destOrd="0" parTransId="{924700AD-1408-4A66-BA1F-5D5FFEBE697E}" sibTransId="{AF44ABB7-B5F3-4B2B-96B0-2C2D20D9E4D1}"/>
    <dgm:cxn modelId="{C31F9023-0EFA-0E41-ACC5-DAFC14C838A5}" type="presParOf" srcId="{46E61CD9-4687-5744-A46D-9D44B9365BDD}" destId="{B0249975-53C7-074D-A30D-9C3736AEA36F}" srcOrd="0" destOrd="0" presId="urn:microsoft.com/office/officeart/2005/8/layout/default"/>
    <dgm:cxn modelId="{E73CB6F1-DA72-7D4C-B226-8992F0A5A4AD}" type="presParOf" srcId="{46E61CD9-4687-5744-A46D-9D44B9365BDD}" destId="{2DC6ECEF-A2DA-1A4F-9711-E913F4BFC873}" srcOrd="1" destOrd="0" presId="urn:microsoft.com/office/officeart/2005/8/layout/default"/>
    <dgm:cxn modelId="{A864B0D8-8F0C-0B4C-A42D-CC9A3EE85865}" type="presParOf" srcId="{46E61CD9-4687-5744-A46D-9D44B9365BDD}" destId="{A7C46093-36FB-114A-9FC4-5D062615B039}" srcOrd="2" destOrd="0" presId="urn:microsoft.com/office/officeart/2005/8/layout/default"/>
    <dgm:cxn modelId="{0B39ADD5-2A16-2346-B656-66795952624E}" type="presParOf" srcId="{46E61CD9-4687-5744-A46D-9D44B9365BDD}" destId="{5555298D-A0B8-8D48-BF16-2270A5AE5647}" srcOrd="3" destOrd="0" presId="urn:microsoft.com/office/officeart/2005/8/layout/default"/>
    <dgm:cxn modelId="{A63205DD-CDF8-CA41-8CE1-9BCAE0DF97B5}" type="presParOf" srcId="{46E61CD9-4687-5744-A46D-9D44B9365BDD}" destId="{40ADB2C8-D4FE-274E-B3FC-B526AB0997D6}" srcOrd="4" destOrd="0" presId="urn:microsoft.com/office/officeart/2005/8/layout/default"/>
    <dgm:cxn modelId="{3F17C615-7900-1D48-B144-1B2E6903F751}" type="presParOf" srcId="{46E61CD9-4687-5744-A46D-9D44B9365BDD}" destId="{CBD05E30-1C5D-E741-886A-5851892DF946}" srcOrd="5" destOrd="0" presId="urn:microsoft.com/office/officeart/2005/8/layout/default"/>
    <dgm:cxn modelId="{D3F7F840-04B0-854F-AB4E-F1CB0AE8D991}" type="presParOf" srcId="{46E61CD9-4687-5744-A46D-9D44B9365BDD}" destId="{31C32749-B435-8A4E-8072-8458AA1D85B0}" srcOrd="6" destOrd="0" presId="urn:microsoft.com/office/officeart/2005/8/layout/default"/>
    <dgm:cxn modelId="{968F4199-E5AD-DB4C-A8CE-2D0F5AE416BA}" type="presParOf" srcId="{46E61CD9-4687-5744-A46D-9D44B9365BDD}" destId="{11630C82-F5AA-1A4F-B7B9-0F5394F513D1}" srcOrd="7" destOrd="0" presId="urn:microsoft.com/office/officeart/2005/8/layout/default"/>
    <dgm:cxn modelId="{D527A8F6-39B5-0E49-89D8-E2F5841C275A}" type="presParOf" srcId="{46E61CD9-4687-5744-A46D-9D44B9365BDD}" destId="{1D3D648B-79D9-7344-B81A-8C2DDD0DB6B4}" srcOrd="8" destOrd="0" presId="urn:microsoft.com/office/officeart/2005/8/layout/default"/>
    <dgm:cxn modelId="{839954B3-BB53-C24F-946B-5B762D89197D}" type="presParOf" srcId="{46E61CD9-4687-5744-A46D-9D44B9365BDD}" destId="{51D380E3-4FF2-2543-9B7F-812B7368D460}" srcOrd="9" destOrd="0" presId="urn:microsoft.com/office/officeart/2005/8/layout/default"/>
    <dgm:cxn modelId="{85BCEE9D-D827-9048-B713-90C0695F2708}" type="presParOf" srcId="{46E61CD9-4687-5744-A46D-9D44B9365BDD}" destId="{D004C14D-75A9-394C-913A-488EBBB949B8}" srcOrd="10" destOrd="0" presId="urn:microsoft.com/office/officeart/2005/8/layout/default"/>
    <dgm:cxn modelId="{6C07E90D-9822-CB41-A074-664EF4A91E77}" type="presParOf" srcId="{46E61CD9-4687-5744-A46D-9D44B9365BDD}" destId="{A0833256-508B-144A-87E5-98F5C15EFC8A}" srcOrd="11" destOrd="0" presId="urn:microsoft.com/office/officeart/2005/8/layout/default"/>
    <dgm:cxn modelId="{03717498-8008-334F-95DC-5CB40620D2B4}" type="presParOf" srcId="{46E61CD9-4687-5744-A46D-9D44B9365BDD}" destId="{EF3FE292-5020-CE4C-8670-D1F4B56D825D}" srcOrd="12" destOrd="0" presId="urn:microsoft.com/office/officeart/2005/8/layout/default"/>
    <dgm:cxn modelId="{BBB2C0E9-3F07-7B49-85A0-5EA2B8A03BB6}" type="presParOf" srcId="{46E61CD9-4687-5744-A46D-9D44B9365BDD}" destId="{25FE541D-EE1A-7448-BDFE-AE2C1F0AA103}" srcOrd="13" destOrd="0" presId="urn:microsoft.com/office/officeart/2005/8/layout/default"/>
    <dgm:cxn modelId="{C972E7E7-06D2-C04F-A62D-4768D563773E}" type="presParOf" srcId="{46E61CD9-4687-5744-A46D-9D44B9365BDD}" destId="{18C5F513-F8E7-804E-9ED8-2B85E1C6B9E2}"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DACA2-EADE-A54D-972B-9322E9C656C5}">
      <dsp:nvSpPr>
        <dsp:cNvPr id="0" name=""/>
        <dsp:cNvSpPr/>
      </dsp:nvSpPr>
      <dsp:spPr>
        <a:xfrm>
          <a:off x="551619" y="0"/>
          <a:ext cx="4410503" cy="4410503"/>
        </a:xfrm>
        <a:prstGeom prst="triangle">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E580D09-2B4B-EE4D-A382-A884F4659604}">
      <dsp:nvSpPr>
        <dsp:cNvPr id="0" name=""/>
        <dsp:cNvSpPr/>
      </dsp:nvSpPr>
      <dsp:spPr>
        <a:xfrm>
          <a:off x="2293900" y="443419"/>
          <a:ext cx="2866826" cy="1044048"/>
        </a:xfrm>
        <a:prstGeom prst="roundRect">
          <a:avLst/>
        </a:prstGeom>
        <a:solidFill>
          <a:schemeClr val="bg2">
            <a:lumMod val="40000"/>
            <a:lumOff val="60000"/>
            <a:alpha val="9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Ignite Possibility</a:t>
          </a:r>
        </a:p>
      </dsp:txBody>
      <dsp:txXfrm>
        <a:off x="2344866" y="494385"/>
        <a:ext cx="2764894" cy="942116"/>
      </dsp:txXfrm>
    </dsp:sp>
    <dsp:sp modelId="{2FD71983-9326-0D48-99E2-B2C6949D1036}">
      <dsp:nvSpPr>
        <dsp:cNvPr id="0" name=""/>
        <dsp:cNvSpPr/>
      </dsp:nvSpPr>
      <dsp:spPr>
        <a:xfrm>
          <a:off x="2293900" y="1617974"/>
          <a:ext cx="2866826" cy="1044048"/>
        </a:xfrm>
        <a:prstGeom prst="roundRect">
          <a:avLst/>
        </a:prstGeom>
        <a:solidFill>
          <a:schemeClr val="accent1">
            <a:lumMod val="40000"/>
            <a:lumOff val="60000"/>
            <a:alpha val="9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Create  Alignment and Focus</a:t>
          </a:r>
        </a:p>
      </dsp:txBody>
      <dsp:txXfrm>
        <a:off x="2344866" y="1668940"/>
        <a:ext cx="2764894" cy="942116"/>
      </dsp:txXfrm>
    </dsp:sp>
    <dsp:sp modelId="{B1D65434-E85D-C646-8064-A6151DF0A414}">
      <dsp:nvSpPr>
        <dsp:cNvPr id="0" name=""/>
        <dsp:cNvSpPr/>
      </dsp:nvSpPr>
      <dsp:spPr>
        <a:xfrm>
          <a:off x="2293900" y="2792528"/>
          <a:ext cx="2866826" cy="1044048"/>
        </a:xfrm>
        <a:prstGeom prst="roundRect">
          <a:avLst/>
        </a:prstGeom>
        <a:solidFill>
          <a:schemeClr val="accent6">
            <a:lumMod val="40000"/>
            <a:lumOff val="60000"/>
            <a:alpha val="9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Ensure Long-term Viability </a:t>
          </a:r>
        </a:p>
      </dsp:txBody>
      <dsp:txXfrm>
        <a:off x="2344866" y="2843494"/>
        <a:ext cx="2764894" cy="9421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5B2F9-05B0-7B48-89B3-6B43EB56BFBA}">
      <dsp:nvSpPr>
        <dsp:cNvPr id="0" name=""/>
        <dsp:cNvSpPr/>
      </dsp:nvSpPr>
      <dsp:spPr>
        <a:xfrm>
          <a:off x="2113658" y="22285"/>
          <a:ext cx="3231750" cy="2643432"/>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US" sz="3200" b="1" kern="1200" cap="none" spc="0" dirty="0">
              <a:ln w="22225">
                <a:prstDash val="solid"/>
              </a:ln>
              <a:effectLst/>
            </a:rPr>
            <a:t>Discipleship</a:t>
          </a:r>
        </a:p>
        <a:p>
          <a:pPr marL="0" lvl="0" indent="0" algn="ctr" defTabSz="1422400">
            <a:lnSpc>
              <a:spcPct val="90000"/>
            </a:lnSpc>
            <a:spcBef>
              <a:spcPct val="0"/>
            </a:spcBef>
            <a:spcAft>
              <a:spcPct val="35000"/>
            </a:spcAft>
            <a:buNone/>
          </a:pPr>
          <a:endParaRPr lang="en-US" sz="3200" b="1" kern="1200" cap="none" spc="0" dirty="0">
            <a:ln w="22225">
              <a:prstDash val="solid"/>
            </a:ln>
            <a:effectLst/>
          </a:endParaRPr>
        </a:p>
      </dsp:txBody>
      <dsp:txXfrm>
        <a:off x="2544558" y="484886"/>
        <a:ext cx="2369950" cy="1189544"/>
      </dsp:txXfrm>
    </dsp:sp>
    <dsp:sp modelId="{AE25EDEF-3D14-FB48-A1AD-A47802CECFDE}">
      <dsp:nvSpPr>
        <dsp:cNvPr id="0" name=""/>
        <dsp:cNvSpPr/>
      </dsp:nvSpPr>
      <dsp:spPr>
        <a:xfrm>
          <a:off x="3292668" y="1651340"/>
          <a:ext cx="3332456" cy="2571657"/>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US" sz="3200" b="1" kern="1200" cap="none" spc="0" dirty="0">
              <a:ln w="22225">
                <a:prstDash val="solid"/>
              </a:ln>
              <a:effectLst/>
            </a:rPr>
            <a:t>Vibrant Church </a:t>
          </a:r>
        </a:p>
      </dsp:txBody>
      <dsp:txXfrm>
        <a:off x="4311845" y="2315685"/>
        <a:ext cx="1999473" cy="1414411"/>
      </dsp:txXfrm>
    </dsp:sp>
    <dsp:sp modelId="{56B7657C-1A33-D341-9B43-F92520CF16AE}">
      <dsp:nvSpPr>
        <dsp:cNvPr id="0" name=""/>
        <dsp:cNvSpPr/>
      </dsp:nvSpPr>
      <dsp:spPr>
        <a:xfrm>
          <a:off x="1373745" y="1712726"/>
          <a:ext cx="3181937" cy="2571657"/>
        </a:xfrm>
        <a:prstGeom prst="ellipse">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US" sz="3200" b="1" kern="1200" cap="none" spc="0" dirty="0">
              <a:ln w="22225">
                <a:prstDash val="solid"/>
              </a:ln>
              <a:effectLst/>
            </a:rPr>
            <a:t>Ministries</a:t>
          </a:r>
        </a:p>
      </dsp:txBody>
      <dsp:txXfrm>
        <a:off x="1673377" y="2377070"/>
        <a:ext cx="1909162" cy="14144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E1FDF0-050B-CF44-B788-09F074372455}">
      <dsp:nvSpPr>
        <dsp:cNvPr id="0" name=""/>
        <dsp:cNvSpPr/>
      </dsp:nvSpPr>
      <dsp:spPr>
        <a:xfrm rot="16200000">
          <a:off x="-1163216" y="1165347"/>
          <a:ext cx="4421804" cy="2091109"/>
        </a:xfrm>
        <a:prstGeom prst="flowChartManualOperati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0" tIns="0" rIns="101600" bIns="0" numCol="1" spcCol="1270" anchor="t"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Highest Purpose</a:t>
          </a:r>
        </a:p>
        <a:p>
          <a:pPr marL="114300" lvl="1" indent="-114300" algn="l" defTabSz="622300">
            <a:lnSpc>
              <a:spcPct val="90000"/>
            </a:lnSpc>
            <a:spcBef>
              <a:spcPct val="0"/>
            </a:spcBef>
            <a:spcAft>
              <a:spcPct val="15000"/>
            </a:spcAft>
            <a:buChar char="•"/>
          </a:pPr>
          <a:r>
            <a:rPr lang="en-US" sz="1400" kern="1200" dirty="0">
              <a:solidFill>
                <a:schemeClr val="bg1"/>
              </a:solidFill>
            </a:rPr>
            <a:t>Why we exist beyond anything measurable or quantifiable</a:t>
          </a:r>
        </a:p>
      </dsp:txBody>
      <dsp:txXfrm rot="5400000">
        <a:off x="2131" y="884361"/>
        <a:ext cx="2091109" cy="2653082"/>
      </dsp:txXfrm>
    </dsp:sp>
    <dsp:sp modelId="{C04686CE-7304-EF41-8D72-5247FD4718BE}">
      <dsp:nvSpPr>
        <dsp:cNvPr id="0" name=""/>
        <dsp:cNvSpPr/>
      </dsp:nvSpPr>
      <dsp:spPr>
        <a:xfrm rot="16200000">
          <a:off x="1084726" y="1165347"/>
          <a:ext cx="4421804" cy="2091109"/>
        </a:xfrm>
        <a:prstGeom prst="flowChartManualOperati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0" tIns="0" rIns="101600" bIns="0" numCol="1" spcCol="1270" anchor="t"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Mission</a:t>
          </a:r>
        </a:p>
        <a:p>
          <a:pPr marL="114300" lvl="1" indent="-114300" algn="l" defTabSz="622300">
            <a:lnSpc>
              <a:spcPct val="90000"/>
            </a:lnSpc>
            <a:spcBef>
              <a:spcPct val="0"/>
            </a:spcBef>
            <a:spcAft>
              <a:spcPct val="15000"/>
            </a:spcAft>
            <a:buChar char="•"/>
          </a:pPr>
          <a:r>
            <a:rPr lang="en-US" sz="1400" kern="1200" dirty="0">
              <a:solidFill>
                <a:schemeClr val="bg1"/>
              </a:solidFill>
            </a:rPr>
            <a:t>What we are called to do </a:t>
          </a:r>
        </a:p>
      </dsp:txBody>
      <dsp:txXfrm rot="5400000">
        <a:off x="2250073" y="884361"/>
        <a:ext cx="2091109" cy="2653082"/>
      </dsp:txXfrm>
    </dsp:sp>
    <dsp:sp modelId="{902F7D08-8CAB-E645-9BE5-35857BDA7996}">
      <dsp:nvSpPr>
        <dsp:cNvPr id="0" name=""/>
        <dsp:cNvSpPr/>
      </dsp:nvSpPr>
      <dsp:spPr>
        <a:xfrm rot="16200000">
          <a:off x="3332669" y="1165347"/>
          <a:ext cx="4421804" cy="2091109"/>
        </a:xfrm>
        <a:prstGeom prst="flowChartManualOperati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0" tIns="0" rIns="101600" bIns="0" numCol="1" spcCol="1270" anchor="t"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Vision</a:t>
          </a:r>
        </a:p>
        <a:p>
          <a:pPr marL="114300" lvl="1" indent="-114300" algn="l" defTabSz="622300">
            <a:lnSpc>
              <a:spcPct val="90000"/>
            </a:lnSpc>
            <a:spcBef>
              <a:spcPct val="0"/>
            </a:spcBef>
            <a:spcAft>
              <a:spcPct val="15000"/>
            </a:spcAft>
            <a:buChar char="•"/>
          </a:pPr>
          <a:r>
            <a:rPr lang="en-US" sz="1400" kern="1200" dirty="0">
              <a:solidFill>
                <a:schemeClr val="bg1"/>
              </a:solidFill>
            </a:rPr>
            <a:t>Who we aspire to become</a:t>
          </a:r>
        </a:p>
      </dsp:txBody>
      <dsp:txXfrm rot="5400000">
        <a:off x="4498016" y="884361"/>
        <a:ext cx="2091109" cy="2653082"/>
      </dsp:txXfrm>
    </dsp:sp>
    <dsp:sp modelId="{C769CA4E-0999-A444-B503-2EA43207CCF9}">
      <dsp:nvSpPr>
        <dsp:cNvPr id="0" name=""/>
        <dsp:cNvSpPr/>
      </dsp:nvSpPr>
      <dsp:spPr>
        <a:xfrm rot="16200000">
          <a:off x="5580612" y="1165347"/>
          <a:ext cx="4421804" cy="2091109"/>
        </a:xfrm>
        <a:prstGeom prst="flowChartManualOperati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1"/>
              </a:solidFill>
            </a:rPr>
            <a:t>Core Values</a:t>
          </a:r>
          <a:endParaRPr lang="en-US" sz="1400" kern="1200" dirty="0">
            <a:solidFill>
              <a:schemeClr val="bg1"/>
            </a:solidFill>
          </a:endParaRPr>
        </a:p>
        <a:p>
          <a:pPr marL="114300" lvl="1" indent="-114300" algn="l" defTabSz="622300">
            <a:lnSpc>
              <a:spcPct val="90000"/>
            </a:lnSpc>
            <a:spcBef>
              <a:spcPct val="0"/>
            </a:spcBef>
            <a:spcAft>
              <a:spcPct val="15000"/>
            </a:spcAft>
            <a:buChar char="•"/>
          </a:pPr>
          <a:r>
            <a:rPr lang="en-US" sz="1400" kern="1200" dirty="0">
              <a:solidFill>
                <a:schemeClr val="bg1"/>
              </a:solidFill>
            </a:rPr>
            <a:t>Enduring shared beliefs about what we stand for and what’s acceptable throughout the CME connection</a:t>
          </a:r>
        </a:p>
      </dsp:txBody>
      <dsp:txXfrm rot="5400000">
        <a:off x="6745959" y="884361"/>
        <a:ext cx="2091109" cy="26530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49975-53C7-074D-A30D-9C3736AEA36F}">
      <dsp:nvSpPr>
        <dsp:cNvPr id="0" name=""/>
        <dsp:cNvSpPr/>
      </dsp:nvSpPr>
      <dsp:spPr>
        <a:xfrm>
          <a:off x="571692" y="1409"/>
          <a:ext cx="2333008" cy="1399805"/>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Aligned</a:t>
          </a:r>
        </a:p>
        <a:p>
          <a:pPr marL="0" lvl="0" indent="0" algn="ctr" defTabSz="711200">
            <a:lnSpc>
              <a:spcPct val="90000"/>
            </a:lnSpc>
            <a:spcBef>
              <a:spcPct val="0"/>
            </a:spcBef>
            <a:spcAft>
              <a:spcPct val="35000"/>
            </a:spcAft>
            <a:buNone/>
          </a:pPr>
          <a:r>
            <a:rPr lang="en-US" sz="1400" kern="1200" dirty="0"/>
            <a:t> Working toward a common focus</a:t>
          </a:r>
        </a:p>
      </dsp:txBody>
      <dsp:txXfrm>
        <a:off x="571692" y="1409"/>
        <a:ext cx="2333008" cy="1399805"/>
      </dsp:txXfrm>
    </dsp:sp>
    <dsp:sp modelId="{A7C46093-36FB-114A-9FC4-5D062615B039}">
      <dsp:nvSpPr>
        <dsp:cNvPr id="0" name=""/>
        <dsp:cNvSpPr/>
      </dsp:nvSpPr>
      <dsp:spPr>
        <a:xfrm>
          <a:off x="3138002" y="1409"/>
          <a:ext cx="2333008" cy="1399805"/>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Authentic </a:t>
          </a:r>
        </a:p>
        <a:p>
          <a:pPr marL="0" lvl="0" indent="0" algn="ctr" defTabSz="711200">
            <a:lnSpc>
              <a:spcPct val="90000"/>
            </a:lnSpc>
            <a:spcBef>
              <a:spcPct val="0"/>
            </a:spcBef>
            <a:spcAft>
              <a:spcPct val="35000"/>
            </a:spcAft>
            <a:buNone/>
          </a:pPr>
          <a:r>
            <a:rPr lang="en-US" sz="1400" kern="1200" dirty="0"/>
            <a:t>Being real in all things</a:t>
          </a:r>
        </a:p>
      </dsp:txBody>
      <dsp:txXfrm>
        <a:off x="3138002" y="1409"/>
        <a:ext cx="2333008" cy="1399805"/>
      </dsp:txXfrm>
    </dsp:sp>
    <dsp:sp modelId="{40ADB2C8-D4FE-274E-B3FC-B526AB0997D6}">
      <dsp:nvSpPr>
        <dsp:cNvPr id="0" name=""/>
        <dsp:cNvSpPr/>
      </dsp:nvSpPr>
      <dsp:spPr>
        <a:xfrm>
          <a:off x="5704311" y="1409"/>
          <a:ext cx="2333008" cy="1399805"/>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Effective</a:t>
          </a:r>
        </a:p>
        <a:p>
          <a:pPr marL="0" lvl="0" indent="0" algn="ctr" defTabSz="711200">
            <a:lnSpc>
              <a:spcPct val="90000"/>
            </a:lnSpc>
            <a:spcBef>
              <a:spcPct val="0"/>
            </a:spcBef>
            <a:spcAft>
              <a:spcPct val="35000"/>
            </a:spcAft>
            <a:buNone/>
          </a:pPr>
          <a:r>
            <a:rPr lang="en-US" sz="1400" kern="1200" dirty="0"/>
            <a:t>Periodically evaluating whether we are accomplishing the goals</a:t>
          </a:r>
        </a:p>
      </dsp:txBody>
      <dsp:txXfrm>
        <a:off x="5704311" y="1409"/>
        <a:ext cx="2333008" cy="1399805"/>
      </dsp:txXfrm>
    </dsp:sp>
    <dsp:sp modelId="{31C32749-B435-8A4E-8072-8458AA1D85B0}">
      <dsp:nvSpPr>
        <dsp:cNvPr id="0" name=""/>
        <dsp:cNvSpPr/>
      </dsp:nvSpPr>
      <dsp:spPr>
        <a:xfrm>
          <a:off x="571692" y="1634515"/>
          <a:ext cx="2333008" cy="1399805"/>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Focused </a:t>
          </a:r>
        </a:p>
        <a:p>
          <a:pPr marL="0" lvl="0" indent="0" algn="ctr" defTabSz="711200">
            <a:lnSpc>
              <a:spcPct val="90000"/>
            </a:lnSpc>
            <a:spcBef>
              <a:spcPct val="0"/>
            </a:spcBef>
            <a:spcAft>
              <a:spcPct val="35000"/>
            </a:spcAft>
            <a:buNone/>
          </a:pPr>
          <a:r>
            <a:rPr lang="en-US" sz="1400" kern="1200" dirty="0"/>
            <a:t>Setting smart goals with measurable outcomes</a:t>
          </a:r>
        </a:p>
      </dsp:txBody>
      <dsp:txXfrm>
        <a:off x="571692" y="1634515"/>
        <a:ext cx="2333008" cy="1399805"/>
      </dsp:txXfrm>
    </dsp:sp>
    <dsp:sp modelId="{1D3D648B-79D9-7344-B81A-8C2DDD0DB6B4}">
      <dsp:nvSpPr>
        <dsp:cNvPr id="0" name=""/>
        <dsp:cNvSpPr/>
      </dsp:nvSpPr>
      <dsp:spPr>
        <a:xfrm>
          <a:off x="3138002" y="1634515"/>
          <a:ext cx="2333008" cy="1399805"/>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Forward Looking</a:t>
          </a:r>
        </a:p>
        <a:p>
          <a:pPr marL="0" lvl="0" indent="0" algn="ctr" defTabSz="711200">
            <a:lnSpc>
              <a:spcPct val="90000"/>
            </a:lnSpc>
            <a:spcBef>
              <a:spcPct val="0"/>
            </a:spcBef>
            <a:spcAft>
              <a:spcPct val="35000"/>
            </a:spcAft>
            <a:buNone/>
          </a:pPr>
          <a:r>
            <a:rPr lang="en-US" sz="1400" kern="1200" dirty="0"/>
            <a:t> Going above and beyond with a faith vision</a:t>
          </a:r>
        </a:p>
      </dsp:txBody>
      <dsp:txXfrm>
        <a:off x="3138002" y="1634515"/>
        <a:ext cx="2333008" cy="1399805"/>
      </dsp:txXfrm>
    </dsp:sp>
    <dsp:sp modelId="{D004C14D-75A9-394C-913A-488EBBB949B8}">
      <dsp:nvSpPr>
        <dsp:cNvPr id="0" name=""/>
        <dsp:cNvSpPr/>
      </dsp:nvSpPr>
      <dsp:spPr>
        <a:xfrm>
          <a:off x="5704311" y="1634515"/>
          <a:ext cx="2333008" cy="1399805"/>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Intentional about Accountability and Responsibility</a:t>
          </a:r>
          <a:r>
            <a:rPr lang="en-US" sz="1400" kern="1200" dirty="0"/>
            <a:t> </a:t>
          </a:r>
        </a:p>
        <a:p>
          <a:pPr marL="0" lvl="0" indent="0" algn="ctr" defTabSz="711200">
            <a:lnSpc>
              <a:spcPct val="90000"/>
            </a:lnSpc>
            <a:spcBef>
              <a:spcPct val="0"/>
            </a:spcBef>
            <a:spcAft>
              <a:spcPct val="35000"/>
            </a:spcAft>
            <a:buNone/>
          </a:pPr>
          <a:r>
            <a:rPr lang="en-US" sz="1400" kern="1200" dirty="0"/>
            <a:t>Holding oneself and others to task; having an “if it’s to be, it’s up to me” attitude</a:t>
          </a:r>
        </a:p>
      </dsp:txBody>
      <dsp:txXfrm>
        <a:off x="5704311" y="1634515"/>
        <a:ext cx="2333008" cy="1399805"/>
      </dsp:txXfrm>
    </dsp:sp>
    <dsp:sp modelId="{EF3FE292-5020-CE4C-8670-D1F4B56D825D}">
      <dsp:nvSpPr>
        <dsp:cNvPr id="0" name=""/>
        <dsp:cNvSpPr/>
      </dsp:nvSpPr>
      <dsp:spPr>
        <a:xfrm>
          <a:off x="1854847" y="3267622"/>
          <a:ext cx="2333008" cy="1399805"/>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L</a:t>
          </a:r>
          <a:r>
            <a:rPr lang="en-US" sz="1600" kern="1200" dirty="0"/>
            <a:t>oving</a:t>
          </a:r>
        </a:p>
        <a:p>
          <a:pPr marL="0" lvl="0" indent="0" algn="ctr" defTabSz="711200">
            <a:lnSpc>
              <a:spcPct val="90000"/>
            </a:lnSpc>
            <a:spcBef>
              <a:spcPct val="0"/>
            </a:spcBef>
            <a:spcAft>
              <a:spcPct val="35000"/>
            </a:spcAft>
            <a:buNone/>
          </a:pPr>
          <a:r>
            <a:rPr lang="en-US" sz="1400" kern="1200" dirty="0"/>
            <a:t>Embracing the sacredness of self and others</a:t>
          </a:r>
        </a:p>
      </dsp:txBody>
      <dsp:txXfrm>
        <a:off x="1854847" y="3267622"/>
        <a:ext cx="2333008" cy="1399805"/>
      </dsp:txXfrm>
    </dsp:sp>
    <dsp:sp modelId="{18C5F513-F8E7-804E-9ED8-2B85E1C6B9E2}">
      <dsp:nvSpPr>
        <dsp:cNvPr id="0" name=""/>
        <dsp:cNvSpPr/>
      </dsp:nvSpPr>
      <dsp:spPr>
        <a:xfrm>
          <a:off x="4421156" y="3267622"/>
          <a:ext cx="2333008" cy="1399805"/>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Social Justice Oriented </a:t>
          </a:r>
        </a:p>
        <a:p>
          <a:pPr marL="0" lvl="0" indent="0" algn="ctr" defTabSz="711200">
            <a:lnSpc>
              <a:spcPct val="90000"/>
            </a:lnSpc>
            <a:spcBef>
              <a:spcPct val="0"/>
            </a:spcBef>
            <a:spcAft>
              <a:spcPct val="35000"/>
            </a:spcAft>
            <a:buNone/>
          </a:pPr>
          <a:r>
            <a:rPr lang="en-US" sz="1400" kern="1200" dirty="0"/>
            <a:t>Liberating the oppressed, led by biblical mandates</a:t>
          </a:r>
        </a:p>
      </dsp:txBody>
      <dsp:txXfrm>
        <a:off x="4421156" y="3267622"/>
        <a:ext cx="2333008" cy="139980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702021-F9BB-432D-A212-2F02F84028E5}" type="datetimeFigureOut">
              <a:rPr lang="en-US" smtClean="0"/>
              <a:t>7/13/22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8DA7D1-680C-47DA-98B9-12465CB350E2}" type="slidenum">
              <a:rPr lang="en-US" smtClean="0"/>
              <a:t>‹#›</a:t>
            </a:fld>
            <a:endParaRPr lang="en-US" dirty="0"/>
          </a:p>
        </p:txBody>
      </p:sp>
    </p:spTree>
    <p:extLst>
      <p:ext uri="{BB962C8B-B14F-4D97-AF65-F5344CB8AC3E}">
        <p14:creationId xmlns:p14="http://schemas.microsoft.com/office/powerpoint/2010/main" val="36023746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C7DBE9-A486-449D-BE33-F161E4FBCF0F}" type="datetimeFigureOut">
              <a:rPr lang="en-US" smtClean="0"/>
              <a:pPr/>
              <a:t>7/13/22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6BCB27-A446-4242-994B-61F6F8572BA8}" type="slidenum">
              <a:rPr lang="en-US" smtClean="0"/>
              <a:pPr/>
              <a:t>‹#›</a:t>
            </a:fld>
            <a:endParaRPr lang="en-US" dirty="0"/>
          </a:p>
        </p:txBody>
      </p:sp>
    </p:spTree>
    <p:extLst>
      <p:ext uri="{BB962C8B-B14F-4D97-AF65-F5344CB8AC3E}">
        <p14:creationId xmlns:p14="http://schemas.microsoft.com/office/powerpoint/2010/main" val="22937678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indent="-228600" algn="l" defTabSz="914400" rtl="0" eaLnBrk="1" latinLnBrk="0" hangingPunct="1">
      <a:spcBef>
        <a:spcPts val="600"/>
      </a:spcBef>
      <a:buFont typeface="Arial" pitchFamily="34" charset="0"/>
      <a:buChar char="•"/>
      <a:defRPr sz="1200" i="1" kern="1200">
        <a:solidFill>
          <a:schemeClr val="tx1"/>
        </a:solidFill>
        <a:latin typeface="+mn-lt"/>
        <a:ea typeface="+mn-ea"/>
        <a:cs typeface="+mn-cs"/>
      </a:defRPr>
    </a:lvl2pPr>
    <a:lvl3pPr marL="1085850" indent="-171450" algn="l" defTabSz="914400" rtl="0" eaLnBrk="1" latinLnBrk="0" hangingPunct="1">
      <a:buFont typeface="Arial" pitchFamily="34" charset="0"/>
      <a:buChar char="•"/>
      <a:defRPr sz="1200" kern="1200">
        <a:solidFill>
          <a:schemeClr val="tx1"/>
        </a:solidFill>
        <a:latin typeface="+mn-lt"/>
        <a:ea typeface="+mn-ea"/>
        <a:cs typeface="+mn-cs"/>
      </a:defRPr>
    </a:lvl3pPr>
    <a:lvl4pPr marL="1543050" indent="-171450" algn="l" defTabSz="914400" rtl="0" eaLnBrk="1" latinLnBrk="0" hangingPunct="1">
      <a:buFont typeface="Arial"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Arial"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1" indent="0">
              <a:buNone/>
            </a:pPr>
            <a:endParaRPr lang="en-US" i="0" dirty="0"/>
          </a:p>
        </p:txBody>
      </p:sp>
      <p:sp>
        <p:nvSpPr>
          <p:cNvPr id="4" name="Slide Number Placeholder 3"/>
          <p:cNvSpPr>
            <a:spLocks noGrp="1"/>
          </p:cNvSpPr>
          <p:nvPr>
            <p:ph type="sldNum" sz="quarter" idx="10"/>
          </p:nvPr>
        </p:nvSpPr>
        <p:spPr/>
        <p:txBody>
          <a:bodyPr/>
          <a:lstStyle/>
          <a:p>
            <a:fld id="{B36BCB27-A446-4242-994B-61F6F8572BA8}" type="slidenum">
              <a:rPr lang="en-US" smtClean="0">
                <a:solidFill>
                  <a:prstClr val="black"/>
                </a:solidFill>
                <a:latin typeface="Arial"/>
              </a:rPr>
              <a:pPr/>
              <a:t>1</a:t>
            </a:fld>
            <a:endParaRPr lang="en-US" dirty="0">
              <a:solidFill>
                <a:prstClr val="black"/>
              </a:solidFill>
              <a:latin typeface="Arial"/>
            </a:endParaRPr>
          </a:p>
        </p:txBody>
      </p:sp>
    </p:spTree>
    <p:extLst>
      <p:ext uri="{BB962C8B-B14F-4D97-AF65-F5344CB8AC3E}">
        <p14:creationId xmlns:p14="http://schemas.microsoft.com/office/powerpoint/2010/main" val="1976486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values, which are those enduring shared beliefs that all CMEs embrace, are these: aligned, authentic, effective focused forward looking, intentional about accountability and responsibility, loving and social justice oriented.</a:t>
            </a:r>
          </a:p>
          <a:p>
            <a:endParaRPr lang="en-US" dirty="0"/>
          </a:p>
          <a:p>
            <a:pPr marL="0" indent="0">
              <a:buFont typeface="Arial" panose="020B0604020202020204" pitchFamily="34" charset="0"/>
              <a:buNone/>
            </a:pPr>
            <a:r>
              <a:rPr lang="en-US" dirty="0"/>
              <a:t>It was important to define the values to ensure the meanings of each word or phrase are clear to all and everyone can participate in the church environment where these values are embraced and accepted as the standards of behavior for all.</a:t>
            </a:r>
          </a:p>
          <a:p>
            <a:endParaRPr lang="en-US" dirty="0"/>
          </a:p>
        </p:txBody>
      </p:sp>
      <p:sp>
        <p:nvSpPr>
          <p:cNvPr id="4" name="Slide Number Placeholder 3"/>
          <p:cNvSpPr>
            <a:spLocks noGrp="1"/>
          </p:cNvSpPr>
          <p:nvPr>
            <p:ph type="sldNum" sz="quarter" idx="5"/>
          </p:nvPr>
        </p:nvSpPr>
        <p:spPr/>
        <p:txBody>
          <a:bodyPr/>
          <a:lstStyle/>
          <a:p>
            <a:fld id="{B36BCB27-A446-4242-994B-61F6F8572BA8}" type="slidenum">
              <a:rPr lang="en-US" smtClean="0"/>
              <a:pPr/>
              <a:t>10</a:t>
            </a:fld>
            <a:endParaRPr lang="en-US" dirty="0"/>
          </a:p>
        </p:txBody>
      </p:sp>
    </p:spTree>
    <p:extLst>
      <p:ext uri="{BB962C8B-B14F-4D97-AF65-F5344CB8AC3E}">
        <p14:creationId xmlns:p14="http://schemas.microsoft.com/office/powerpoint/2010/main" val="1689915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6BCB27-A446-4242-994B-61F6F8572BA8}" type="slidenum">
              <a:rPr lang="en-US" smtClean="0"/>
              <a:pPr/>
              <a:t>11</a:t>
            </a:fld>
            <a:endParaRPr lang="en-US" dirty="0"/>
          </a:p>
        </p:txBody>
      </p:sp>
    </p:spTree>
    <p:extLst>
      <p:ext uri="{BB962C8B-B14F-4D97-AF65-F5344CB8AC3E}">
        <p14:creationId xmlns:p14="http://schemas.microsoft.com/office/powerpoint/2010/main" val="2186714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6BCB27-A446-4242-994B-61F6F8572BA8}" type="slidenum">
              <a:rPr lang="en-US" smtClean="0"/>
              <a:pPr/>
              <a:t>12</a:t>
            </a:fld>
            <a:endParaRPr lang="en-US" dirty="0"/>
          </a:p>
        </p:txBody>
      </p:sp>
    </p:spTree>
    <p:extLst>
      <p:ext uri="{BB962C8B-B14F-4D97-AF65-F5344CB8AC3E}">
        <p14:creationId xmlns:p14="http://schemas.microsoft.com/office/powerpoint/2010/main" val="859750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6BCB27-A446-4242-994B-61F6F8572BA8}" type="slidenum">
              <a:rPr lang="en-US" smtClean="0"/>
              <a:pPr/>
              <a:t>13</a:t>
            </a:fld>
            <a:endParaRPr lang="en-US" dirty="0"/>
          </a:p>
        </p:txBody>
      </p:sp>
    </p:spTree>
    <p:extLst>
      <p:ext uri="{BB962C8B-B14F-4D97-AF65-F5344CB8AC3E}">
        <p14:creationId xmlns:p14="http://schemas.microsoft.com/office/powerpoint/2010/main" val="1241063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B36BCB27-A446-4242-994B-61F6F8572BA8}" type="slidenum">
              <a:rPr lang="en-US" smtClean="0"/>
              <a:pPr/>
              <a:t>14</a:t>
            </a:fld>
            <a:endParaRPr lang="en-US" dirty="0"/>
          </a:p>
        </p:txBody>
      </p:sp>
    </p:spTree>
    <p:extLst>
      <p:ext uri="{BB962C8B-B14F-4D97-AF65-F5344CB8AC3E}">
        <p14:creationId xmlns:p14="http://schemas.microsoft.com/office/powerpoint/2010/main" val="1741951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6BCB27-A446-4242-994B-61F6F8572BA8}" type="slidenum">
              <a:rPr lang="en-US" smtClean="0"/>
              <a:pPr/>
              <a:t>15</a:t>
            </a:fld>
            <a:endParaRPr lang="en-US" dirty="0"/>
          </a:p>
        </p:txBody>
      </p:sp>
    </p:spTree>
    <p:extLst>
      <p:ext uri="{BB962C8B-B14F-4D97-AF65-F5344CB8AC3E}">
        <p14:creationId xmlns:p14="http://schemas.microsoft.com/office/powerpoint/2010/main" val="3958422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6BCB27-A446-4242-994B-61F6F8572BA8}" type="slidenum">
              <a:rPr lang="en-US" smtClean="0"/>
              <a:pPr/>
              <a:t>16</a:t>
            </a:fld>
            <a:endParaRPr lang="en-US" dirty="0"/>
          </a:p>
        </p:txBody>
      </p:sp>
    </p:spTree>
    <p:extLst>
      <p:ext uri="{BB962C8B-B14F-4D97-AF65-F5344CB8AC3E}">
        <p14:creationId xmlns:p14="http://schemas.microsoft.com/office/powerpoint/2010/main" val="4072731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6BCB27-A446-4242-994B-61F6F8572BA8}" type="slidenum">
              <a:rPr lang="en-US" smtClean="0"/>
              <a:pPr/>
              <a:t>17</a:t>
            </a:fld>
            <a:endParaRPr lang="en-US" dirty="0"/>
          </a:p>
        </p:txBody>
      </p:sp>
    </p:spTree>
    <p:extLst>
      <p:ext uri="{BB962C8B-B14F-4D97-AF65-F5344CB8AC3E}">
        <p14:creationId xmlns:p14="http://schemas.microsoft.com/office/powerpoint/2010/main" val="2479112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6BCB27-A446-4242-994B-61F6F8572BA8}" type="slidenum">
              <a:rPr lang="en-US" smtClean="0"/>
              <a:pPr/>
              <a:t>18</a:t>
            </a:fld>
            <a:endParaRPr lang="en-US" dirty="0"/>
          </a:p>
        </p:txBody>
      </p:sp>
    </p:spTree>
    <p:extLst>
      <p:ext uri="{BB962C8B-B14F-4D97-AF65-F5344CB8AC3E}">
        <p14:creationId xmlns:p14="http://schemas.microsoft.com/office/powerpoint/2010/main" val="1807335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6BCB27-A446-4242-994B-61F6F8572BA8}" type="slidenum">
              <a:rPr lang="en-US" smtClean="0"/>
              <a:pPr/>
              <a:t>19</a:t>
            </a:fld>
            <a:endParaRPr lang="en-US" dirty="0"/>
          </a:p>
        </p:txBody>
      </p:sp>
    </p:spTree>
    <p:extLst>
      <p:ext uri="{BB962C8B-B14F-4D97-AF65-F5344CB8AC3E}">
        <p14:creationId xmlns:p14="http://schemas.microsoft.com/office/powerpoint/2010/main" val="3235443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6BCB27-A446-4242-994B-61F6F8572BA8}" type="slidenum">
              <a:rPr lang="en-US" smtClean="0"/>
              <a:pPr/>
              <a:t>2</a:t>
            </a:fld>
            <a:endParaRPr lang="en-US" dirty="0"/>
          </a:p>
        </p:txBody>
      </p:sp>
    </p:spTree>
    <p:extLst>
      <p:ext uri="{BB962C8B-B14F-4D97-AF65-F5344CB8AC3E}">
        <p14:creationId xmlns:p14="http://schemas.microsoft.com/office/powerpoint/2010/main" val="20281429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53">
              <a:defRPr/>
            </a:pPr>
            <a:endParaRPr lang="en-US" dirty="0"/>
          </a:p>
        </p:txBody>
      </p:sp>
      <p:sp>
        <p:nvSpPr>
          <p:cNvPr id="4" name="Slide Number Placeholder 3"/>
          <p:cNvSpPr>
            <a:spLocks noGrp="1"/>
          </p:cNvSpPr>
          <p:nvPr>
            <p:ph type="sldNum" sz="quarter" idx="5"/>
          </p:nvPr>
        </p:nvSpPr>
        <p:spPr/>
        <p:txBody>
          <a:bodyPr/>
          <a:lstStyle/>
          <a:p>
            <a:fld id="{B36BCB27-A446-4242-994B-61F6F8572BA8}" type="slidenum">
              <a:rPr lang="en-US" smtClean="0"/>
              <a:pPr/>
              <a:t>20</a:t>
            </a:fld>
            <a:endParaRPr lang="en-US" dirty="0"/>
          </a:p>
        </p:txBody>
      </p:sp>
    </p:spTree>
    <p:extLst>
      <p:ext uri="{BB962C8B-B14F-4D97-AF65-F5344CB8AC3E}">
        <p14:creationId xmlns:p14="http://schemas.microsoft.com/office/powerpoint/2010/main" val="2706870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6BCB27-A446-4242-994B-61F6F8572BA8}" type="slidenum">
              <a:rPr lang="en-US" smtClean="0"/>
              <a:pPr/>
              <a:t>21</a:t>
            </a:fld>
            <a:endParaRPr lang="en-US" dirty="0"/>
          </a:p>
        </p:txBody>
      </p:sp>
    </p:spTree>
    <p:extLst>
      <p:ext uri="{BB962C8B-B14F-4D97-AF65-F5344CB8AC3E}">
        <p14:creationId xmlns:p14="http://schemas.microsoft.com/office/powerpoint/2010/main" val="2153114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6BCB27-A446-4242-994B-61F6F8572BA8}" type="slidenum">
              <a:rPr lang="en-US" smtClean="0"/>
              <a:pPr/>
              <a:t>22</a:t>
            </a:fld>
            <a:endParaRPr lang="en-US" dirty="0"/>
          </a:p>
        </p:txBody>
      </p:sp>
    </p:spTree>
    <p:extLst>
      <p:ext uri="{BB962C8B-B14F-4D97-AF65-F5344CB8AC3E}">
        <p14:creationId xmlns:p14="http://schemas.microsoft.com/office/powerpoint/2010/main" val="20669534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6BCB27-A446-4242-994B-61F6F8572BA8}" type="slidenum">
              <a:rPr lang="en-US" smtClean="0"/>
              <a:pPr/>
              <a:t>23</a:t>
            </a:fld>
            <a:endParaRPr lang="en-US" dirty="0"/>
          </a:p>
        </p:txBody>
      </p:sp>
    </p:spTree>
    <p:extLst>
      <p:ext uri="{BB962C8B-B14F-4D97-AF65-F5344CB8AC3E}">
        <p14:creationId xmlns:p14="http://schemas.microsoft.com/office/powerpoint/2010/main" val="28619584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6BCB27-A446-4242-994B-61F6F8572BA8}" type="slidenum">
              <a:rPr lang="en-US" smtClean="0"/>
              <a:pPr/>
              <a:t>24</a:t>
            </a:fld>
            <a:endParaRPr lang="en-US"/>
          </a:p>
        </p:txBody>
      </p:sp>
    </p:spTree>
    <p:extLst>
      <p:ext uri="{BB962C8B-B14F-4D97-AF65-F5344CB8AC3E}">
        <p14:creationId xmlns:p14="http://schemas.microsoft.com/office/powerpoint/2010/main" val="2455734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6BCB27-A446-4242-994B-61F6F8572BA8}" type="slidenum">
              <a:rPr lang="en-US" smtClean="0"/>
              <a:pPr/>
              <a:t>3</a:t>
            </a:fld>
            <a:endParaRPr lang="en-US"/>
          </a:p>
        </p:txBody>
      </p:sp>
    </p:spTree>
    <p:extLst>
      <p:ext uri="{BB962C8B-B14F-4D97-AF65-F5344CB8AC3E}">
        <p14:creationId xmlns:p14="http://schemas.microsoft.com/office/powerpoint/2010/main" val="4156682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6BCB27-A446-4242-994B-61F6F8572BA8}" type="slidenum">
              <a:rPr lang="en-US" smtClean="0"/>
              <a:pPr/>
              <a:t>4</a:t>
            </a:fld>
            <a:endParaRPr lang="en-US" dirty="0"/>
          </a:p>
        </p:txBody>
      </p:sp>
    </p:spTree>
    <p:extLst>
      <p:ext uri="{BB962C8B-B14F-4D97-AF65-F5344CB8AC3E}">
        <p14:creationId xmlns:p14="http://schemas.microsoft.com/office/powerpoint/2010/main" val="1345957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6BCB27-A446-4242-994B-61F6F8572BA8}" type="slidenum">
              <a:rPr lang="en-US" smtClean="0"/>
              <a:pPr/>
              <a:t>5</a:t>
            </a:fld>
            <a:endParaRPr lang="en-US" dirty="0"/>
          </a:p>
        </p:txBody>
      </p:sp>
    </p:spTree>
    <p:extLst>
      <p:ext uri="{BB962C8B-B14F-4D97-AF65-F5344CB8AC3E}">
        <p14:creationId xmlns:p14="http://schemas.microsoft.com/office/powerpoint/2010/main" val="2959252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6BCB27-A446-4242-994B-61F6F8572BA8}" type="slidenum">
              <a:rPr lang="en-US" smtClean="0"/>
              <a:pPr/>
              <a:t>6</a:t>
            </a:fld>
            <a:endParaRPr lang="en-US" dirty="0"/>
          </a:p>
        </p:txBody>
      </p:sp>
    </p:spTree>
    <p:extLst>
      <p:ext uri="{BB962C8B-B14F-4D97-AF65-F5344CB8AC3E}">
        <p14:creationId xmlns:p14="http://schemas.microsoft.com/office/powerpoint/2010/main" val="745817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6BCB27-A446-4242-994B-61F6F8572BA8}" type="slidenum">
              <a:rPr lang="en-US" smtClean="0"/>
              <a:pPr/>
              <a:t>7</a:t>
            </a:fld>
            <a:endParaRPr lang="en-US" dirty="0"/>
          </a:p>
        </p:txBody>
      </p:sp>
    </p:spTree>
    <p:extLst>
      <p:ext uri="{BB962C8B-B14F-4D97-AF65-F5344CB8AC3E}">
        <p14:creationId xmlns:p14="http://schemas.microsoft.com/office/powerpoint/2010/main" val="301067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6BCB27-A446-4242-994B-61F6F8572BA8}" type="slidenum">
              <a:rPr lang="en-US" smtClean="0"/>
              <a:pPr/>
              <a:t>8</a:t>
            </a:fld>
            <a:endParaRPr lang="en-US" dirty="0"/>
          </a:p>
        </p:txBody>
      </p:sp>
    </p:spTree>
    <p:extLst>
      <p:ext uri="{BB962C8B-B14F-4D97-AF65-F5344CB8AC3E}">
        <p14:creationId xmlns:p14="http://schemas.microsoft.com/office/powerpoint/2010/main" val="3987265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6BCB27-A446-4242-994B-61F6F8572BA8}" type="slidenum">
              <a:rPr lang="en-US" smtClean="0"/>
              <a:pPr/>
              <a:t>9</a:t>
            </a:fld>
            <a:endParaRPr lang="en-US" dirty="0"/>
          </a:p>
        </p:txBody>
      </p:sp>
    </p:spTree>
    <p:extLst>
      <p:ext uri="{BB962C8B-B14F-4D97-AF65-F5344CB8AC3E}">
        <p14:creationId xmlns:p14="http://schemas.microsoft.com/office/powerpoint/2010/main" val="24760601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Agenda">
    <p:spTree>
      <p:nvGrpSpPr>
        <p:cNvPr id="1" name=""/>
        <p:cNvGrpSpPr/>
        <p:nvPr/>
      </p:nvGrpSpPr>
      <p:grpSpPr>
        <a:xfrm>
          <a:off x="0" y="0"/>
          <a:ext cx="0" cy="0"/>
          <a:chOff x="0" y="0"/>
          <a:chExt cx="0" cy="0"/>
        </a:xfrm>
      </p:grpSpPr>
      <p:pic>
        <p:nvPicPr>
          <p:cNvPr id="7" name="Picture 6"/>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37267" y="271850"/>
            <a:ext cx="4106733" cy="5839124"/>
          </a:xfrm>
          <a:prstGeom prst="rect">
            <a:avLst/>
          </a:prstGeom>
          <a:noFill/>
          <a:ln>
            <a:noFill/>
          </a:ln>
        </p:spPr>
      </p:pic>
      <p:sp>
        <p:nvSpPr>
          <p:cNvPr id="2" name="Title 1"/>
          <p:cNvSpPr>
            <a:spLocks noGrp="1"/>
          </p:cNvSpPr>
          <p:nvPr>
            <p:ph type="title" hasCustomPrompt="1"/>
          </p:nvPr>
        </p:nvSpPr>
        <p:spPr>
          <a:xfrm>
            <a:off x="684214" y="273489"/>
            <a:ext cx="4353054" cy="850514"/>
          </a:xfrm>
        </p:spPr>
        <p:txBody>
          <a:bodyPr/>
          <a:lstStyle>
            <a:lvl1pPr>
              <a:defRPr/>
            </a:lvl1pPr>
          </a:lstStyle>
          <a:p>
            <a:r>
              <a:rPr lang="en-US" dirty="0"/>
              <a:t>Agenda</a:t>
            </a:r>
          </a:p>
        </p:txBody>
      </p:sp>
      <p:sp>
        <p:nvSpPr>
          <p:cNvPr id="3" name="Content Placeholder 2"/>
          <p:cNvSpPr>
            <a:spLocks noGrp="1"/>
          </p:cNvSpPr>
          <p:nvPr>
            <p:ph idx="1"/>
          </p:nvPr>
        </p:nvSpPr>
        <p:spPr>
          <a:xfrm>
            <a:off x="684214" y="1287463"/>
            <a:ext cx="4353053" cy="3803821"/>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pPr defTabSz="457200"/>
            <a:fld id="{D3549F50-7AD4-464D-9032-CC0646FB2084}" type="slidenum">
              <a:rPr lang="en-US" smtClean="0"/>
              <a:pPr defTabSz="457200"/>
              <a:t>‹#›</a:t>
            </a:fld>
            <a:endParaRPr lang="en-US" dirty="0"/>
          </a:p>
        </p:txBody>
      </p:sp>
      <p:sp>
        <p:nvSpPr>
          <p:cNvPr id="13" name="Rectangle 12"/>
          <p:cNvSpPr/>
          <p:nvPr/>
        </p:nvSpPr>
        <p:spPr>
          <a:xfrm>
            <a:off x="0" y="0"/>
            <a:ext cx="9140986" cy="271849"/>
          </a:xfrm>
          <a:prstGeom prst="rect">
            <a:avLst/>
          </a:prstGeom>
          <a:gradFill flip="none" rotWithShape="1">
            <a:gsLst>
              <a:gs pos="0">
                <a:schemeClr val="tx2"/>
              </a:gs>
              <a:gs pos="100000">
                <a:schemeClr val="accent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293453" y="454135"/>
            <a:ext cx="382050" cy="384609"/>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5" name="Rectangle 14"/>
          <p:cNvSpPr/>
          <p:nvPr/>
        </p:nvSpPr>
        <p:spPr>
          <a:xfrm>
            <a:off x="-20047" y="168876"/>
            <a:ext cx="382050" cy="384609"/>
          </a:xfrm>
          <a:prstGeom prst="rect">
            <a:avLst/>
          </a:prstGeom>
          <a:solidFill>
            <a:schemeClr val="bg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6" name="Rectangle 15"/>
          <p:cNvSpPr/>
          <p:nvPr/>
        </p:nvSpPr>
        <p:spPr>
          <a:xfrm>
            <a:off x="0" y="739394"/>
            <a:ext cx="382050" cy="384609"/>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7" name="Rectangle 16"/>
          <p:cNvSpPr/>
          <p:nvPr/>
        </p:nvSpPr>
        <p:spPr>
          <a:xfrm>
            <a:off x="0" y="6110974"/>
            <a:ext cx="9140986" cy="67963"/>
          </a:xfrm>
          <a:prstGeom prst="rect">
            <a:avLst/>
          </a:prstGeom>
          <a:gradFill flip="none" rotWithShape="1">
            <a:gsLst>
              <a:gs pos="0">
                <a:schemeClr val="tx2"/>
              </a:gs>
              <a:gs pos="100000">
                <a:schemeClr val="accent4">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Date Placeholder 5">
            <a:extLst>
              <a:ext uri="{FF2B5EF4-FFF2-40B4-BE49-F238E27FC236}">
                <a16:creationId xmlns:a16="http://schemas.microsoft.com/office/drawing/2014/main" id="{052CB1BA-F43F-2F46-9E03-B1EC11B77245}"/>
              </a:ext>
            </a:extLst>
          </p:cNvPr>
          <p:cNvSpPr txBox="1">
            <a:spLocks/>
          </p:cNvSpPr>
          <p:nvPr userDrawn="1"/>
        </p:nvSpPr>
        <p:spPr>
          <a:xfrm>
            <a:off x="259122" y="6400799"/>
            <a:ext cx="5638800" cy="3048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t>© Integrated Leadership Concepts, Inc. All Rights Reserved </a:t>
            </a:r>
          </a:p>
        </p:txBody>
      </p:sp>
      <p:sp>
        <p:nvSpPr>
          <p:cNvPr id="19" name="Footer Placeholder 1">
            <a:extLst>
              <a:ext uri="{FF2B5EF4-FFF2-40B4-BE49-F238E27FC236}">
                <a16:creationId xmlns:a16="http://schemas.microsoft.com/office/drawing/2014/main" id="{60846883-97FB-5F41-AB50-CDEBA146766C}"/>
              </a:ext>
            </a:extLst>
          </p:cNvPr>
          <p:cNvSpPr txBox="1">
            <a:spLocks/>
          </p:cNvSpPr>
          <p:nvPr userDrawn="1"/>
        </p:nvSpPr>
        <p:spPr>
          <a:xfrm>
            <a:off x="5943600" y="6416675"/>
            <a:ext cx="2468922" cy="288925"/>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3600" b="1" kern="1200" baseline="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dirty="0"/>
              <a:t>CME Church – June 14, 202</a:t>
            </a:r>
          </a:p>
        </p:txBody>
      </p:sp>
    </p:spTree>
    <p:extLst>
      <p:ext uri="{BB962C8B-B14F-4D97-AF65-F5344CB8AC3E}">
        <p14:creationId xmlns:p14="http://schemas.microsoft.com/office/powerpoint/2010/main" val="754345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Agenda">
    <p:spTree>
      <p:nvGrpSpPr>
        <p:cNvPr id="1" name=""/>
        <p:cNvGrpSpPr/>
        <p:nvPr/>
      </p:nvGrpSpPr>
      <p:grpSpPr>
        <a:xfrm>
          <a:off x="0" y="0"/>
          <a:ext cx="0" cy="0"/>
          <a:chOff x="0" y="0"/>
          <a:chExt cx="0" cy="0"/>
        </a:xfrm>
      </p:grpSpPr>
      <p:pic>
        <p:nvPicPr>
          <p:cNvPr id="7" name="Picture 6"/>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37267" y="271850"/>
            <a:ext cx="4106733" cy="5839124"/>
          </a:xfrm>
          <a:prstGeom prst="rect">
            <a:avLst/>
          </a:prstGeom>
          <a:noFill/>
          <a:ln>
            <a:noFill/>
          </a:ln>
        </p:spPr>
      </p:pic>
      <p:sp>
        <p:nvSpPr>
          <p:cNvPr id="2" name="Title 1"/>
          <p:cNvSpPr>
            <a:spLocks noGrp="1"/>
          </p:cNvSpPr>
          <p:nvPr>
            <p:ph type="title" hasCustomPrompt="1"/>
          </p:nvPr>
        </p:nvSpPr>
        <p:spPr>
          <a:xfrm>
            <a:off x="684214" y="273489"/>
            <a:ext cx="4353054" cy="850514"/>
          </a:xfrm>
        </p:spPr>
        <p:txBody>
          <a:bodyPr/>
          <a:lstStyle>
            <a:lvl1pPr>
              <a:defRPr/>
            </a:lvl1pPr>
          </a:lstStyle>
          <a:p>
            <a:r>
              <a:rPr lang="en-US" dirty="0"/>
              <a:t>Agenda</a:t>
            </a:r>
          </a:p>
        </p:txBody>
      </p:sp>
      <p:sp>
        <p:nvSpPr>
          <p:cNvPr id="3" name="Content Placeholder 2"/>
          <p:cNvSpPr>
            <a:spLocks noGrp="1"/>
          </p:cNvSpPr>
          <p:nvPr>
            <p:ph idx="1"/>
          </p:nvPr>
        </p:nvSpPr>
        <p:spPr>
          <a:xfrm>
            <a:off x="684214" y="1287463"/>
            <a:ext cx="4353053" cy="3803821"/>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pPr defTabSz="457200"/>
            <a:fld id="{D3549F50-7AD4-464D-9032-CC0646FB2084}" type="slidenum">
              <a:rPr lang="en-US" smtClean="0">
                <a:solidFill>
                  <a:prstClr val="black">
                    <a:lumMod val="50000"/>
                    <a:lumOff val="50000"/>
                  </a:prstClr>
                </a:solidFill>
                <a:latin typeface="AkzidenzGrotesk"/>
              </a:rPr>
              <a:pPr defTabSz="457200"/>
              <a:t>‹#›</a:t>
            </a:fld>
            <a:endParaRPr lang="en-US" dirty="0">
              <a:solidFill>
                <a:prstClr val="black">
                  <a:lumMod val="50000"/>
                  <a:lumOff val="50000"/>
                </a:prstClr>
              </a:solidFill>
              <a:latin typeface="AkzidenzGrotesk"/>
            </a:endParaRPr>
          </a:p>
        </p:txBody>
      </p:sp>
      <p:sp>
        <p:nvSpPr>
          <p:cNvPr id="13" name="Rectangle 12"/>
          <p:cNvSpPr/>
          <p:nvPr/>
        </p:nvSpPr>
        <p:spPr>
          <a:xfrm>
            <a:off x="0" y="0"/>
            <a:ext cx="9140986" cy="271849"/>
          </a:xfrm>
          <a:prstGeom prst="rect">
            <a:avLst/>
          </a:prstGeom>
          <a:gradFill flip="none" rotWithShape="1">
            <a:gsLst>
              <a:gs pos="0">
                <a:schemeClr val="tx2"/>
              </a:gs>
              <a:gs pos="100000">
                <a:schemeClr val="accent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kzidenzGrotesk"/>
            </a:endParaRPr>
          </a:p>
        </p:txBody>
      </p:sp>
      <p:sp>
        <p:nvSpPr>
          <p:cNvPr id="14" name="Rectangle 13"/>
          <p:cNvSpPr/>
          <p:nvPr/>
        </p:nvSpPr>
        <p:spPr>
          <a:xfrm>
            <a:off x="293453" y="454135"/>
            <a:ext cx="382050" cy="384609"/>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kzidenzGrotesk"/>
            </a:endParaRPr>
          </a:p>
        </p:txBody>
      </p:sp>
      <p:sp>
        <p:nvSpPr>
          <p:cNvPr id="15" name="Rectangle 14"/>
          <p:cNvSpPr/>
          <p:nvPr/>
        </p:nvSpPr>
        <p:spPr>
          <a:xfrm>
            <a:off x="-20047" y="168876"/>
            <a:ext cx="382050" cy="384609"/>
          </a:xfrm>
          <a:prstGeom prst="rect">
            <a:avLst/>
          </a:prstGeom>
          <a:solidFill>
            <a:schemeClr val="bg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kzidenzGrotesk"/>
            </a:endParaRPr>
          </a:p>
        </p:txBody>
      </p:sp>
      <p:sp>
        <p:nvSpPr>
          <p:cNvPr id="16" name="Rectangle 15"/>
          <p:cNvSpPr/>
          <p:nvPr/>
        </p:nvSpPr>
        <p:spPr>
          <a:xfrm>
            <a:off x="0" y="739394"/>
            <a:ext cx="382050" cy="384609"/>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kzidenzGrotesk"/>
            </a:endParaRPr>
          </a:p>
        </p:txBody>
      </p:sp>
      <p:sp>
        <p:nvSpPr>
          <p:cNvPr id="17" name="Rectangle 16"/>
          <p:cNvSpPr/>
          <p:nvPr/>
        </p:nvSpPr>
        <p:spPr>
          <a:xfrm>
            <a:off x="0" y="6110974"/>
            <a:ext cx="9140986" cy="67963"/>
          </a:xfrm>
          <a:prstGeom prst="rect">
            <a:avLst/>
          </a:prstGeom>
          <a:gradFill flip="none" rotWithShape="1">
            <a:gsLst>
              <a:gs pos="0">
                <a:schemeClr val="tx2"/>
              </a:gs>
              <a:gs pos="100000">
                <a:schemeClr val="accent4">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kzidenzGrotesk"/>
            </a:endParaRPr>
          </a:p>
        </p:txBody>
      </p:sp>
      <p:sp>
        <p:nvSpPr>
          <p:cNvPr id="20" name="Date Placeholder 5">
            <a:extLst>
              <a:ext uri="{FF2B5EF4-FFF2-40B4-BE49-F238E27FC236}">
                <a16:creationId xmlns:a16="http://schemas.microsoft.com/office/drawing/2014/main" id="{BA69715A-5C8F-E34C-9E20-1747D124F58A}"/>
              </a:ext>
            </a:extLst>
          </p:cNvPr>
          <p:cNvSpPr txBox="1">
            <a:spLocks/>
          </p:cNvSpPr>
          <p:nvPr userDrawn="1"/>
        </p:nvSpPr>
        <p:spPr>
          <a:xfrm>
            <a:off x="259122" y="6400799"/>
            <a:ext cx="5638800" cy="3048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t>© Integrated Leadership Concepts, Inc. All Rights Reserved </a:t>
            </a:r>
          </a:p>
        </p:txBody>
      </p:sp>
      <p:sp>
        <p:nvSpPr>
          <p:cNvPr id="19" name="Footer Placeholder 1">
            <a:extLst>
              <a:ext uri="{FF2B5EF4-FFF2-40B4-BE49-F238E27FC236}">
                <a16:creationId xmlns:a16="http://schemas.microsoft.com/office/drawing/2014/main" id="{CA2ABC8D-19CE-7743-B754-AB63922E27F6}"/>
              </a:ext>
            </a:extLst>
          </p:cNvPr>
          <p:cNvSpPr txBox="1">
            <a:spLocks/>
          </p:cNvSpPr>
          <p:nvPr userDrawn="1"/>
        </p:nvSpPr>
        <p:spPr>
          <a:xfrm>
            <a:off x="5791200" y="6400800"/>
            <a:ext cx="2468922" cy="288925"/>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3600" b="1" kern="1200" baseline="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dirty="0"/>
              <a:t>CME Church – July 14, 2022</a:t>
            </a:r>
          </a:p>
        </p:txBody>
      </p:sp>
    </p:spTree>
    <p:extLst>
      <p:ext uri="{BB962C8B-B14F-4D97-AF65-F5344CB8AC3E}">
        <p14:creationId xmlns:p14="http://schemas.microsoft.com/office/powerpoint/2010/main" val="754345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271849"/>
            <a:ext cx="8231187" cy="850514"/>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3549F50-7AD4-464D-9032-CC0646FB2084}" type="slidenum">
              <a:rPr lang="en-US" smtClean="0">
                <a:solidFill>
                  <a:prstClr val="black">
                    <a:lumMod val="50000"/>
                    <a:lumOff val="50000"/>
                  </a:prstClr>
                </a:solidFill>
                <a:latin typeface="AkzidenzGrotesk"/>
              </a:rPr>
              <a:pPr/>
              <a:t>‹#›</a:t>
            </a:fld>
            <a:endParaRPr lang="en-US" dirty="0">
              <a:solidFill>
                <a:prstClr val="black">
                  <a:lumMod val="50000"/>
                  <a:lumOff val="50000"/>
                </a:prstClr>
              </a:solidFill>
              <a:latin typeface="AkzidenzGrotesk"/>
            </a:endParaRPr>
          </a:p>
        </p:txBody>
      </p:sp>
    </p:spTree>
    <p:extLst>
      <p:ext uri="{BB962C8B-B14F-4D97-AF65-F5344CB8AC3E}">
        <p14:creationId xmlns:p14="http://schemas.microsoft.com/office/powerpoint/2010/main" val="209698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CE8079A4-7AA8-4A4F-87E2-7781EC5097DD}" type="slidenum">
              <a:rPr lang="en-US" smtClean="0">
                <a:solidFill>
                  <a:prstClr val="black">
                    <a:lumMod val="50000"/>
                    <a:lumOff val="50000"/>
                  </a:prstClr>
                </a:solidFill>
                <a:latin typeface="AkzidenzGrotesk"/>
              </a:rPr>
              <a:pPr/>
              <a:t>‹#›</a:t>
            </a:fld>
            <a:endParaRPr lang="en-US" dirty="0">
              <a:solidFill>
                <a:prstClr val="black">
                  <a:lumMod val="50000"/>
                  <a:lumOff val="50000"/>
                </a:prstClr>
              </a:solidFill>
              <a:latin typeface="AkzidenzGrotesk"/>
            </a:endParaRPr>
          </a:p>
        </p:txBody>
      </p:sp>
    </p:spTree>
    <p:extLst>
      <p:ext uri="{BB962C8B-B14F-4D97-AF65-F5344CB8AC3E}">
        <p14:creationId xmlns:p14="http://schemas.microsoft.com/office/powerpoint/2010/main" val="39080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pPr defTabSz="457200"/>
            <a:fld id="{D3549F50-7AD4-464D-9032-CC0646FB2084}" type="slidenum">
              <a:rPr lang="en-US" smtClean="0">
                <a:solidFill>
                  <a:prstClr val="black">
                    <a:lumMod val="50000"/>
                    <a:lumOff val="50000"/>
                  </a:prstClr>
                </a:solidFill>
                <a:latin typeface="AkzidenzGrotesk"/>
              </a:rPr>
              <a:pPr defTabSz="457200"/>
              <a:t>‹#›</a:t>
            </a:fld>
            <a:endParaRPr lang="en-US" dirty="0">
              <a:solidFill>
                <a:prstClr val="black">
                  <a:lumMod val="50000"/>
                  <a:lumOff val="50000"/>
                </a:prstClr>
              </a:solidFill>
              <a:latin typeface="AkzidenzGrotesk"/>
            </a:endParaRPr>
          </a:p>
        </p:txBody>
      </p:sp>
    </p:spTree>
    <p:extLst>
      <p:ext uri="{BB962C8B-B14F-4D97-AF65-F5344CB8AC3E}">
        <p14:creationId xmlns:p14="http://schemas.microsoft.com/office/powerpoint/2010/main" val="3815385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3549F50-7AD4-464D-9032-CC0646FB2084}" type="slidenum">
              <a:rPr lang="en-US" smtClean="0">
                <a:solidFill>
                  <a:prstClr val="black">
                    <a:lumMod val="50000"/>
                    <a:lumOff val="50000"/>
                  </a:prstClr>
                </a:solidFill>
                <a:latin typeface="AkzidenzGrotesk"/>
              </a:rPr>
              <a:pPr/>
              <a:t>‹#›</a:t>
            </a:fld>
            <a:endParaRPr lang="en-US" dirty="0">
              <a:solidFill>
                <a:prstClr val="black">
                  <a:lumMod val="50000"/>
                  <a:lumOff val="50000"/>
                </a:prstClr>
              </a:solidFill>
              <a:latin typeface="AkzidenzGrotesk"/>
            </a:endParaRPr>
          </a:p>
        </p:txBody>
      </p:sp>
    </p:spTree>
    <p:extLst>
      <p:ext uri="{BB962C8B-B14F-4D97-AF65-F5344CB8AC3E}">
        <p14:creationId xmlns:p14="http://schemas.microsoft.com/office/powerpoint/2010/main" val="2900946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3549F50-7AD4-464D-9032-CC0646FB2084}" type="slidenum">
              <a:rPr lang="en-US" smtClean="0">
                <a:solidFill>
                  <a:prstClr val="black">
                    <a:lumMod val="50000"/>
                    <a:lumOff val="50000"/>
                  </a:prstClr>
                </a:solidFill>
                <a:latin typeface="AkzidenzGrotesk"/>
              </a:rPr>
              <a:pPr/>
              <a:t>‹#›</a:t>
            </a:fld>
            <a:endParaRPr lang="en-US" dirty="0">
              <a:solidFill>
                <a:prstClr val="black">
                  <a:lumMod val="50000"/>
                  <a:lumOff val="50000"/>
                </a:prstClr>
              </a:solidFill>
              <a:latin typeface="AkzidenzGrotesk"/>
            </a:endParaRPr>
          </a:p>
        </p:txBody>
      </p:sp>
    </p:spTree>
    <p:extLst>
      <p:ext uri="{BB962C8B-B14F-4D97-AF65-F5344CB8AC3E}">
        <p14:creationId xmlns:p14="http://schemas.microsoft.com/office/powerpoint/2010/main" val="1178561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457200"/>
            <a:fld id="{D3549F50-7AD4-464D-9032-CC0646FB2084}" type="slidenum">
              <a:rPr lang="en-US" smtClean="0">
                <a:solidFill>
                  <a:prstClr val="black">
                    <a:lumMod val="50000"/>
                    <a:lumOff val="50000"/>
                  </a:prstClr>
                </a:solidFill>
                <a:latin typeface="AkzidenzGrotesk"/>
              </a:rPr>
              <a:pPr defTabSz="457200"/>
              <a:t>‹#›</a:t>
            </a:fld>
            <a:endParaRPr lang="en-US" dirty="0">
              <a:solidFill>
                <a:prstClr val="black">
                  <a:lumMod val="50000"/>
                  <a:lumOff val="50000"/>
                </a:prstClr>
              </a:solidFill>
              <a:latin typeface="AkzidenzGrotesk"/>
            </a:endParaRPr>
          </a:p>
        </p:txBody>
      </p:sp>
    </p:spTree>
    <p:extLst>
      <p:ext uri="{BB962C8B-B14F-4D97-AF65-F5344CB8AC3E}">
        <p14:creationId xmlns:p14="http://schemas.microsoft.com/office/powerpoint/2010/main" val="3815385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3549F50-7AD4-464D-9032-CC0646FB2084}" type="slidenum">
              <a:rPr lang="en-US" smtClean="0"/>
              <a:pPr/>
              <a:t>‹#›</a:t>
            </a:fld>
            <a:endParaRPr lang="en-US" dirty="0"/>
          </a:p>
        </p:txBody>
      </p:sp>
    </p:spTree>
    <p:extLst>
      <p:ext uri="{BB962C8B-B14F-4D97-AF65-F5344CB8AC3E}">
        <p14:creationId xmlns:p14="http://schemas.microsoft.com/office/powerpoint/2010/main" val="2096981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dirty="0"/>
          </a:p>
        </p:txBody>
      </p:sp>
    </p:spTree>
    <p:extLst>
      <p:ext uri="{BB962C8B-B14F-4D97-AF65-F5344CB8AC3E}">
        <p14:creationId xmlns:p14="http://schemas.microsoft.com/office/powerpoint/2010/main" val="39080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pPr defTabSz="457200"/>
            <a:fld id="{D3549F50-7AD4-464D-9032-CC0646FB2084}" type="slidenum">
              <a:rPr lang="en-US" smtClean="0"/>
              <a:pPr defTabSz="457200"/>
              <a:t>‹#›</a:t>
            </a:fld>
            <a:endParaRPr lang="en-US" dirty="0"/>
          </a:p>
        </p:txBody>
      </p:sp>
    </p:spTree>
    <p:extLst>
      <p:ext uri="{BB962C8B-B14F-4D97-AF65-F5344CB8AC3E}">
        <p14:creationId xmlns:p14="http://schemas.microsoft.com/office/powerpoint/2010/main" val="3815385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3549F50-7AD4-464D-9032-CC0646FB2084}" type="slidenum">
              <a:rPr lang="en-US" smtClean="0"/>
              <a:pPr/>
              <a:t>‹#›</a:t>
            </a:fld>
            <a:endParaRPr lang="en-US" dirty="0"/>
          </a:p>
        </p:txBody>
      </p:sp>
    </p:spTree>
    <p:extLst>
      <p:ext uri="{BB962C8B-B14F-4D97-AF65-F5344CB8AC3E}">
        <p14:creationId xmlns:p14="http://schemas.microsoft.com/office/powerpoint/2010/main" val="2900946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3549F50-7AD4-464D-9032-CC0646FB2084}" type="slidenum">
              <a:rPr lang="en-US" smtClean="0"/>
              <a:pPr/>
              <a:t>‹#›</a:t>
            </a:fld>
            <a:endParaRPr lang="en-US" dirty="0"/>
          </a:p>
        </p:txBody>
      </p:sp>
    </p:spTree>
    <p:extLst>
      <p:ext uri="{BB962C8B-B14F-4D97-AF65-F5344CB8AC3E}">
        <p14:creationId xmlns:p14="http://schemas.microsoft.com/office/powerpoint/2010/main" val="1178561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457200"/>
            <a:fld id="{D3549F50-7AD4-464D-9032-CC0646FB2084}" type="slidenum">
              <a:rPr lang="en-US" smtClean="0"/>
              <a:pPr defTabSz="457200"/>
              <a:t>‹#›</a:t>
            </a:fld>
            <a:endParaRPr lang="en-US" dirty="0"/>
          </a:p>
        </p:txBody>
      </p:sp>
    </p:spTree>
    <p:extLst>
      <p:ext uri="{BB962C8B-B14F-4D97-AF65-F5344CB8AC3E}">
        <p14:creationId xmlns:p14="http://schemas.microsoft.com/office/powerpoint/2010/main" val="3815385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6709695" cy="548640"/>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0C28E425-E4C3-4A3D-89B8-45C86DAB009C}" type="slidenum">
              <a:rPr lang="en-US" smtClean="0">
                <a:latin typeface="Franklin Gothic Book"/>
              </a:rPr>
              <a:pPr/>
              <a:t>‹#›</a:t>
            </a:fld>
            <a:endParaRPr lang="en-US" dirty="0">
              <a:latin typeface="Franklin Gothic Book"/>
            </a:endParaRPr>
          </a:p>
        </p:txBody>
      </p:sp>
    </p:spTree>
    <p:extLst>
      <p:ext uri="{BB962C8B-B14F-4D97-AF65-F5344CB8AC3E}">
        <p14:creationId xmlns:p14="http://schemas.microsoft.com/office/powerpoint/2010/main" val="3815385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6709695" cy="548640"/>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0C28E425-E4C3-4A3D-89B8-45C86DAB009C}" type="slidenum">
              <a:rPr lang="en-US" smtClean="0">
                <a:latin typeface="Franklin Gothic Book"/>
              </a:rPr>
              <a:pPr/>
              <a:t>‹#›</a:t>
            </a:fld>
            <a:endParaRPr lang="en-US" dirty="0">
              <a:latin typeface="Franklin Gothic Book"/>
            </a:endParaRPr>
          </a:p>
        </p:txBody>
      </p:sp>
    </p:spTree>
    <p:extLst>
      <p:ext uri="{BB962C8B-B14F-4D97-AF65-F5344CB8AC3E}">
        <p14:creationId xmlns:p14="http://schemas.microsoft.com/office/powerpoint/2010/main" val="3815385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2.png"/><Relationship Id="rId4" Type="http://schemas.openxmlformats.org/officeDocument/2006/relationships/slideLayout" Target="../slideLayouts/slideLayout13.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1">
            <a:duotone>
              <a:schemeClr val="accent3">
                <a:shade val="45000"/>
                <a:satMod val="135000"/>
              </a:schemeClr>
              <a:prstClr val="white"/>
            </a:duotone>
            <a:extLst>
              <a:ext uri="{28A0092B-C50C-407E-A947-70E740481C1C}">
                <a14:useLocalDpi xmlns:a14="http://schemas.microsoft.com/office/drawing/2010/main" val="0"/>
              </a:ext>
            </a:extLst>
          </a:blip>
          <a:srcRect b="1432"/>
          <a:stretch/>
        </p:blipFill>
        <p:spPr>
          <a:xfrm>
            <a:off x="0" y="271848"/>
            <a:ext cx="9140986" cy="5982687"/>
          </a:xfrm>
          <a:prstGeom prst="rect">
            <a:avLst/>
          </a:prstGeom>
        </p:spPr>
      </p:pic>
      <p:sp>
        <p:nvSpPr>
          <p:cNvPr id="2" name="Title Placeholder 1"/>
          <p:cNvSpPr>
            <a:spLocks noGrp="1"/>
          </p:cNvSpPr>
          <p:nvPr>
            <p:ph type="title"/>
          </p:nvPr>
        </p:nvSpPr>
        <p:spPr>
          <a:xfrm>
            <a:off x="684213" y="271849"/>
            <a:ext cx="8229600" cy="85051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4213" y="1287463"/>
            <a:ext cx="8229600" cy="38038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305800" y="6324600"/>
            <a:ext cx="675503" cy="430427"/>
          </a:xfrm>
          <a:prstGeom prst="rect">
            <a:avLst/>
          </a:prstGeom>
        </p:spPr>
        <p:txBody>
          <a:bodyPr vert="horz" lIns="91440" tIns="45720" rIns="91440" bIns="45720" rtlCol="0" anchor="ctr"/>
          <a:lstStyle>
            <a:lvl1pPr algn="r">
              <a:defRPr sz="1200" b="1">
                <a:solidFill>
                  <a:schemeClr val="tx1"/>
                </a:solidFill>
              </a:defRPr>
            </a:lvl1pPr>
          </a:lstStyle>
          <a:p>
            <a:pPr defTabSz="457200"/>
            <a:fld id="{D3549F50-7AD4-464D-9032-CC0646FB2084}" type="slidenum">
              <a:rPr lang="en-US" smtClean="0"/>
              <a:pPr defTabSz="457200"/>
              <a:t>‹#›</a:t>
            </a:fld>
            <a:endParaRPr lang="en-US" dirty="0"/>
          </a:p>
        </p:txBody>
      </p:sp>
      <p:sp>
        <p:nvSpPr>
          <p:cNvPr id="13" name="Rectangle 12"/>
          <p:cNvSpPr/>
          <p:nvPr/>
        </p:nvSpPr>
        <p:spPr>
          <a:xfrm>
            <a:off x="0" y="0"/>
            <a:ext cx="9140986" cy="271849"/>
          </a:xfrm>
          <a:prstGeom prst="rect">
            <a:avLst/>
          </a:prstGeom>
          <a:gradFill flip="none" rotWithShape="1">
            <a:gsLst>
              <a:gs pos="0">
                <a:schemeClr val="tx2"/>
              </a:gs>
              <a:gs pos="100000">
                <a:schemeClr val="accent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293453" y="454135"/>
            <a:ext cx="382050" cy="384609"/>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5" name="Rectangle 14"/>
          <p:cNvSpPr/>
          <p:nvPr/>
        </p:nvSpPr>
        <p:spPr>
          <a:xfrm>
            <a:off x="-20047" y="168876"/>
            <a:ext cx="382050" cy="384609"/>
          </a:xfrm>
          <a:prstGeom prst="rect">
            <a:avLst/>
          </a:prstGeom>
          <a:solidFill>
            <a:schemeClr val="bg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6" name="Rectangle 15"/>
          <p:cNvSpPr/>
          <p:nvPr/>
        </p:nvSpPr>
        <p:spPr>
          <a:xfrm>
            <a:off x="0" y="739394"/>
            <a:ext cx="382050" cy="384609"/>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cxnSp>
        <p:nvCxnSpPr>
          <p:cNvPr id="19" name="Straight Connector 18"/>
          <p:cNvCxnSpPr/>
          <p:nvPr/>
        </p:nvCxnSpPr>
        <p:spPr>
          <a:xfrm>
            <a:off x="0" y="6295724"/>
            <a:ext cx="9140986"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6254535"/>
            <a:ext cx="9140986" cy="0"/>
          </a:xfrm>
          <a:prstGeom prst="line">
            <a:avLst/>
          </a:prstGeom>
          <a:ln w="412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rotWithShape="1">
          <a:blip r:embed="rId11">
            <a:duotone>
              <a:schemeClr val="accent3">
                <a:shade val="45000"/>
                <a:satMod val="135000"/>
              </a:schemeClr>
              <a:prstClr val="white"/>
            </a:duotone>
            <a:extLst>
              <a:ext uri="{28A0092B-C50C-407E-A947-70E740481C1C}">
                <a14:useLocalDpi xmlns:a14="http://schemas.microsoft.com/office/drawing/2010/main" val="0"/>
              </a:ext>
            </a:extLst>
          </a:blip>
          <a:srcRect b="1432"/>
          <a:stretch/>
        </p:blipFill>
        <p:spPr>
          <a:xfrm>
            <a:off x="0" y="304800"/>
            <a:ext cx="9140986" cy="5982687"/>
          </a:xfrm>
          <a:prstGeom prst="rect">
            <a:avLst/>
          </a:prstGeom>
        </p:spPr>
      </p:pic>
      <p:sp>
        <p:nvSpPr>
          <p:cNvPr id="18" name="Rectangle 17"/>
          <p:cNvSpPr/>
          <p:nvPr/>
        </p:nvSpPr>
        <p:spPr>
          <a:xfrm>
            <a:off x="0" y="0"/>
            <a:ext cx="9140986" cy="271849"/>
          </a:xfrm>
          <a:prstGeom prst="rect">
            <a:avLst/>
          </a:prstGeom>
          <a:gradFill flip="none" rotWithShape="1">
            <a:gsLst>
              <a:gs pos="0">
                <a:schemeClr val="tx2"/>
              </a:gs>
              <a:gs pos="100000">
                <a:schemeClr val="accent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293453" y="454135"/>
            <a:ext cx="382050" cy="384609"/>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3" name="Rectangle 22"/>
          <p:cNvSpPr/>
          <p:nvPr/>
        </p:nvSpPr>
        <p:spPr>
          <a:xfrm>
            <a:off x="-20047" y="168876"/>
            <a:ext cx="382050" cy="384609"/>
          </a:xfrm>
          <a:prstGeom prst="rect">
            <a:avLst/>
          </a:prstGeom>
          <a:solidFill>
            <a:schemeClr val="bg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4" name="Rectangle 23"/>
          <p:cNvSpPr/>
          <p:nvPr/>
        </p:nvSpPr>
        <p:spPr>
          <a:xfrm>
            <a:off x="0" y="739394"/>
            <a:ext cx="382050" cy="384609"/>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cxnSp>
        <p:nvCxnSpPr>
          <p:cNvPr id="25" name="Straight Connector 24"/>
          <p:cNvCxnSpPr/>
          <p:nvPr/>
        </p:nvCxnSpPr>
        <p:spPr>
          <a:xfrm>
            <a:off x="0" y="6295724"/>
            <a:ext cx="9140986"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6254535"/>
            <a:ext cx="9140986" cy="0"/>
          </a:xfrm>
          <a:prstGeom prst="line">
            <a:avLst/>
          </a:prstGeom>
          <a:ln w="412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7" name="Footer Placeholder 1">
            <a:extLst>
              <a:ext uri="{FF2B5EF4-FFF2-40B4-BE49-F238E27FC236}">
                <a16:creationId xmlns:a16="http://schemas.microsoft.com/office/drawing/2014/main" id="{99FF51E0-B709-224C-9B56-74224B293C6D}"/>
              </a:ext>
            </a:extLst>
          </p:cNvPr>
          <p:cNvSpPr txBox="1">
            <a:spLocks/>
          </p:cNvSpPr>
          <p:nvPr userDrawn="1"/>
        </p:nvSpPr>
        <p:spPr>
          <a:xfrm>
            <a:off x="5791200" y="6400800"/>
            <a:ext cx="2468922" cy="288925"/>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3600" b="1" kern="1200" baseline="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dirty="0"/>
              <a:t>CME Church – July 14, 2022</a:t>
            </a:r>
          </a:p>
        </p:txBody>
      </p:sp>
      <p:sp>
        <p:nvSpPr>
          <p:cNvPr id="28" name="Date Placeholder 5">
            <a:extLst>
              <a:ext uri="{FF2B5EF4-FFF2-40B4-BE49-F238E27FC236}">
                <a16:creationId xmlns:a16="http://schemas.microsoft.com/office/drawing/2014/main" id="{AC9099C4-07F0-6C48-86EF-23E5451D6360}"/>
              </a:ext>
            </a:extLst>
          </p:cNvPr>
          <p:cNvSpPr txBox="1">
            <a:spLocks/>
          </p:cNvSpPr>
          <p:nvPr userDrawn="1"/>
        </p:nvSpPr>
        <p:spPr>
          <a:xfrm>
            <a:off x="259122" y="6400799"/>
            <a:ext cx="5638800" cy="3048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t>© Integrated Leadership Concepts, Inc. All Rights Reserved </a:t>
            </a:r>
          </a:p>
        </p:txBody>
      </p:sp>
      <p:pic>
        <p:nvPicPr>
          <p:cNvPr id="29" name="Picture 28" descr="A close - up of a satellite&#10;&#10;Description automatically generated with medium confidence">
            <a:extLst>
              <a:ext uri="{FF2B5EF4-FFF2-40B4-BE49-F238E27FC236}">
                <a16:creationId xmlns:a16="http://schemas.microsoft.com/office/drawing/2014/main" id="{E4305731-919C-544F-9044-E4FB6A9E18E6}"/>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608805" y="263611"/>
            <a:ext cx="1306595" cy="847393"/>
          </a:xfrm>
          <a:prstGeom prst="rect">
            <a:avLst/>
          </a:prstGeom>
        </p:spPr>
      </p:pic>
    </p:spTree>
    <p:extLst>
      <p:ext uri="{BB962C8B-B14F-4D97-AF65-F5344CB8AC3E}">
        <p14:creationId xmlns:p14="http://schemas.microsoft.com/office/powerpoint/2010/main" val="81802966"/>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3" r:id="rId7"/>
    <p:sldLayoutId id="2147484054" r:id="rId8"/>
    <p:sldLayoutId id="2147484069" r:id="rId9"/>
  </p:sldLayoutIdLst>
  <p:hf hdr="0" ftr="0" dt="0"/>
  <p:txStyles>
    <p:titleStyle>
      <a:lvl1pPr algn="l" defTabSz="914400" rtl="0" eaLnBrk="1" latinLnBrk="0" hangingPunct="1">
        <a:spcBef>
          <a:spcPct val="0"/>
        </a:spcBef>
        <a:buNone/>
        <a:defRPr sz="3200" b="1" kern="1200">
          <a:solidFill>
            <a:schemeClr val="tx2"/>
          </a:solidFill>
          <a:latin typeface="+mj-lt"/>
          <a:ea typeface="+mj-ea"/>
          <a:cs typeface="+mj-cs"/>
        </a:defRPr>
      </a:lvl1pPr>
    </p:titleStyle>
    <p:bodyStyle>
      <a:lvl1pPr marL="342900" indent="-342900" algn="l" defTabSz="914400" rtl="0" eaLnBrk="1" latinLnBrk="0" hangingPunct="1">
        <a:spcBef>
          <a:spcPts val="400"/>
        </a:spcBef>
        <a:spcAft>
          <a:spcPts val="400"/>
        </a:spcAft>
        <a:buClr>
          <a:schemeClr val="bg2"/>
        </a:buClr>
        <a:buFont typeface="Wingdings" pitchFamily="2" charset="2"/>
        <a:buChar char="§"/>
        <a:defRPr sz="2800" kern="1200">
          <a:solidFill>
            <a:schemeClr val="tx1"/>
          </a:solidFill>
          <a:latin typeface="+mn-lt"/>
          <a:ea typeface="+mn-ea"/>
          <a:cs typeface="+mn-cs"/>
        </a:defRPr>
      </a:lvl1pPr>
      <a:lvl2pPr marL="742950" indent="-285750" algn="l" defTabSz="914400" rtl="0" eaLnBrk="1" latinLnBrk="0" hangingPunct="1">
        <a:spcBef>
          <a:spcPts val="400"/>
        </a:spcBef>
        <a:spcAft>
          <a:spcPts val="400"/>
        </a:spcAft>
        <a:buClr>
          <a:schemeClr val="bg2"/>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spcBef>
          <a:spcPts val="400"/>
        </a:spcBef>
        <a:spcAft>
          <a:spcPts val="400"/>
        </a:spcAft>
        <a:buClr>
          <a:schemeClr val="bg2"/>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400"/>
        </a:spcBef>
        <a:spcAft>
          <a:spcPts val="400"/>
        </a:spcAft>
        <a:buClr>
          <a:schemeClr val="bg2"/>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spcBef>
          <a:spcPts val="400"/>
        </a:spcBef>
        <a:spcAft>
          <a:spcPts val="400"/>
        </a:spcAft>
        <a:buClr>
          <a:schemeClr val="bg2"/>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9">
            <a:duotone>
              <a:schemeClr val="accent3">
                <a:shade val="45000"/>
                <a:satMod val="135000"/>
              </a:schemeClr>
              <a:prstClr val="white"/>
            </a:duotone>
            <a:extLst>
              <a:ext uri="{28A0092B-C50C-407E-A947-70E740481C1C}">
                <a14:useLocalDpi xmlns:a14="http://schemas.microsoft.com/office/drawing/2010/main" val="0"/>
              </a:ext>
            </a:extLst>
          </a:blip>
          <a:srcRect b="1432"/>
          <a:stretch/>
        </p:blipFill>
        <p:spPr>
          <a:xfrm>
            <a:off x="0" y="271848"/>
            <a:ext cx="9140986" cy="5982687"/>
          </a:xfrm>
          <a:prstGeom prst="rect">
            <a:avLst/>
          </a:prstGeom>
        </p:spPr>
      </p:pic>
      <p:sp>
        <p:nvSpPr>
          <p:cNvPr id="2" name="Title Placeholder 1"/>
          <p:cNvSpPr>
            <a:spLocks noGrp="1"/>
          </p:cNvSpPr>
          <p:nvPr>
            <p:ph type="title"/>
          </p:nvPr>
        </p:nvSpPr>
        <p:spPr>
          <a:xfrm>
            <a:off x="684213" y="271849"/>
            <a:ext cx="8229600" cy="85051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4213" y="1287463"/>
            <a:ext cx="8229600" cy="38038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305800" y="6324600"/>
            <a:ext cx="675503" cy="430427"/>
          </a:xfrm>
          <a:prstGeom prst="rect">
            <a:avLst/>
          </a:prstGeom>
        </p:spPr>
        <p:txBody>
          <a:bodyPr vert="horz" lIns="91440" tIns="45720" rIns="91440" bIns="45720" rtlCol="0" anchor="ctr"/>
          <a:lstStyle>
            <a:lvl1pPr algn="r">
              <a:defRPr sz="1200" b="1">
                <a:solidFill>
                  <a:schemeClr val="tx1"/>
                </a:solidFill>
              </a:defRPr>
            </a:lvl1pPr>
          </a:lstStyle>
          <a:p>
            <a:pPr defTabSz="457200"/>
            <a:fld id="{D3549F50-7AD4-464D-9032-CC0646FB2084}" type="slidenum">
              <a:rPr lang="en-US" smtClean="0"/>
              <a:pPr defTabSz="457200"/>
              <a:t>‹#›</a:t>
            </a:fld>
            <a:endParaRPr lang="en-US" dirty="0"/>
          </a:p>
        </p:txBody>
      </p:sp>
      <p:sp>
        <p:nvSpPr>
          <p:cNvPr id="13" name="Rectangle 12"/>
          <p:cNvSpPr/>
          <p:nvPr/>
        </p:nvSpPr>
        <p:spPr>
          <a:xfrm>
            <a:off x="0" y="0"/>
            <a:ext cx="9140986" cy="271849"/>
          </a:xfrm>
          <a:prstGeom prst="rect">
            <a:avLst/>
          </a:prstGeom>
          <a:gradFill flip="none" rotWithShape="1">
            <a:gsLst>
              <a:gs pos="0">
                <a:schemeClr val="tx2"/>
              </a:gs>
              <a:gs pos="100000">
                <a:schemeClr val="accent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kzidenzGrotesk"/>
            </a:endParaRPr>
          </a:p>
        </p:txBody>
      </p:sp>
      <p:sp>
        <p:nvSpPr>
          <p:cNvPr id="14" name="Rectangle 13"/>
          <p:cNvSpPr/>
          <p:nvPr/>
        </p:nvSpPr>
        <p:spPr>
          <a:xfrm>
            <a:off x="293453" y="454135"/>
            <a:ext cx="382050" cy="384609"/>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kzidenzGrotesk"/>
            </a:endParaRPr>
          </a:p>
        </p:txBody>
      </p:sp>
      <p:sp>
        <p:nvSpPr>
          <p:cNvPr id="15" name="Rectangle 14"/>
          <p:cNvSpPr/>
          <p:nvPr/>
        </p:nvSpPr>
        <p:spPr>
          <a:xfrm>
            <a:off x="-20047" y="168876"/>
            <a:ext cx="382050" cy="384609"/>
          </a:xfrm>
          <a:prstGeom prst="rect">
            <a:avLst/>
          </a:prstGeom>
          <a:solidFill>
            <a:schemeClr val="bg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kzidenzGrotesk"/>
            </a:endParaRPr>
          </a:p>
        </p:txBody>
      </p:sp>
      <p:sp>
        <p:nvSpPr>
          <p:cNvPr id="16" name="Rectangle 15"/>
          <p:cNvSpPr/>
          <p:nvPr/>
        </p:nvSpPr>
        <p:spPr>
          <a:xfrm>
            <a:off x="0" y="739394"/>
            <a:ext cx="382050" cy="384609"/>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kzidenzGrotesk"/>
            </a:endParaRPr>
          </a:p>
        </p:txBody>
      </p:sp>
      <p:cxnSp>
        <p:nvCxnSpPr>
          <p:cNvPr id="19" name="Straight Connector 18"/>
          <p:cNvCxnSpPr/>
          <p:nvPr/>
        </p:nvCxnSpPr>
        <p:spPr>
          <a:xfrm>
            <a:off x="0" y="6295724"/>
            <a:ext cx="9140986"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6254535"/>
            <a:ext cx="9140986" cy="0"/>
          </a:xfrm>
          <a:prstGeom prst="line">
            <a:avLst/>
          </a:prstGeom>
          <a:ln w="412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rotWithShape="1">
          <a:blip r:embed="rId9">
            <a:duotone>
              <a:schemeClr val="accent3">
                <a:shade val="45000"/>
                <a:satMod val="135000"/>
              </a:schemeClr>
              <a:prstClr val="white"/>
            </a:duotone>
            <a:extLst>
              <a:ext uri="{28A0092B-C50C-407E-A947-70E740481C1C}">
                <a14:useLocalDpi xmlns:a14="http://schemas.microsoft.com/office/drawing/2010/main" val="0"/>
              </a:ext>
            </a:extLst>
          </a:blip>
          <a:srcRect b="1432"/>
          <a:stretch/>
        </p:blipFill>
        <p:spPr>
          <a:xfrm>
            <a:off x="0" y="304800"/>
            <a:ext cx="9140986" cy="5982687"/>
          </a:xfrm>
          <a:prstGeom prst="rect">
            <a:avLst/>
          </a:prstGeom>
        </p:spPr>
      </p:pic>
      <p:sp>
        <p:nvSpPr>
          <p:cNvPr id="18" name="Rectangle 17"/>
          <p:cNvSpPr/>
          <p:nvPr/>
        </p:nvSpPr>
        <p:spPr>
          <a:xfrm>
            <a:off x="0" y="0"/>
            <a:ext cx="9140986" cy="271849"/>
          </a:xfrm>
          <a:prstGeom prst="rect">
            <a:avLst/>
          </a:prstGeom>
          <a:gradFill flip="none" rotWithShape="1">
            <a:gsLst>
              <a:gs pos="0">
                <a:schemeClr val="tx2"/>
              </a:gs>
              <a:gs pos="100000">
                <a:schemeClr val="accent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kzidenzGrotesk"/>
            </a:endParaRPr>
          </a:p>
        </p:txBody>
      </p:sp>
      <p:sp>
        <p:nvSpPr>
          <p:cNvPr id="22" name="Rectangle 21"/>
          <p:cNvSpPr/>
          <p:nvPr/>
        </p:nvSpPr>
        <p:spPr>
          <a:xfrm>
            <a:off x="293453" y="454135"/>
            <a:ext cx="382050" cy="384609"/>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kzidenzGrotesk"/>
            </a:endParaRPr>
          </a:p>
        </p:txBody>
      </p:sp>
      <p:sp>
        <p:nvSpPr>
          <p:cNvPr id="23" name="Rectangle 22"/>
          <p:cNvSpPr/>
          <p:nvPr/>
        </p:nvSpPr>
        <p:spPr>
          <a:xfrm>
            <a:off x="-20047" y="168876"/>
            <a:ext cx="382050" cy="384609"/>
          </a:xfrm>
          <a:prstGeom prst="rect">
            <a:avLst/>
          </a:prstGeom>
          <a:solidFill>
            <a:schemeClr val="bg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kzidenzGrotesk"/>
            </a:endParaRPr>
          </a:p>
        </p:txBody>
      </p:sp>
      <p:sp>
        <p:nvSpPr>
          <p:cNvPr id="24" name="Rectangle 23"/>
          <p:cNvSpPr/>
          <p:nvPr/>
        </p:nvSpPr>
        <p:spPr>
          <a:xfrm>
            <a:off x="0" y="739394"/>
            <a:ext cx="382050" cy="384609"/>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kzidenzGrotesk"/>
            </a:endParaRPr>
          </a:p>
        </p:txBody>
      </p:sp>
      <p:cxnSp>
        <p:nvCxnSpPr>
          <p:cNvPr id="25" name="Straight Connector 24"/>
          <p:cNvCxnSpPr/>
          <p:nvPr/>
        </p:nvCxnSpPr>
        <p:spPr>
          <a:xfrm>
            <a:off x="0" y="6295724"/>
            <a:ext cx="9140986"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6254535"/>
            <a:ext cx="9140986" cy="0"/>
          </a:xfrm>
          <a:prstGeom prst="line">
            <a:avLst/>
          </a:prstGeom>
          <a:ln w="412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Date Placeholder 5">
            <a:extLst>
              <a:ext uri="{FF2B5EF4-FFF2-40B4-BE49-F238E27FC236}">
                <a16:creationId xmlns:a16="http://schemas.microsoft.com/office/drawing/2014/main" id="{15F1B436-06A6-3249-BA32-5A54F6FD974C}"/>
              </a:ext>
            </a:extLst>
          </p:cNvPr>
          <p:cNvSpPr txBox="1">
            <a:spLocks/>
          </p:cNvSpPr>
          <p:nvPr userDrawn="1"/>
        </p:nvSpPr>
        <p:spPr>
          <a:xfrm>
            <a:off x="259122" y="6400799"/>
            <a:ext cx="5638800" cy="3048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t>© Integrated Leadership Concepts, Inc. All Rights Reserved </a:t>
            </a:r>
          </a:p>
        </p:txBody>
      </p:sp>
      <p:pic>
        <p:nvPicPr>
          <p:cNvPr id="5" name="Picture 4" descr="A close - up of a satellite&#10;&#10;Description automatically generated with medium confidence">
            <a:extLst>
              <a:ext uri="{FF2B5EF4-FFF2-40B4-BE49-F238E27FC236}">
                <a16:creationId xmlns:a16="http://schemas.microsoft.com/office/drawing/2014/main" id="{16853C28-23D0-554C-BCC8-6087E666448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608805" y="263611"/>
            <a:ext cx="1306595" cy="847393"/>
          </a:xfrm>
          <a:prstGeom prst="rect">
            <a:avLst/>
          </a:prstGeom>
        </p:spPr>
      </p:pic>
      <p:sp>
        <p:nvSpPr>
          <p:cNvPr id="27" name="Footer Placeholder 1">
            <a:extLst>
              <a:ext uri="{FF2B5EF4-FFF2-40B4-BE49-F238E27FC236}">
                <a16:creationId xmlns:a16="http://schemas.microsoft.com/office/drawing/2014/main" id="{B163B5A9-C37D-6F43-9ED0-A9C58CDACF0B}"/>
              </a:ext>
            </a:extLst>
          </p:cNvPr>
          <p:cNvSpPr txBox="1">
            <a:spLocks/>
          </p:cNvSpPr>
          <p:nvPr userDrawn="1"/>
        </p:nvSpPr>
        <p:spPr>
          <a:xfrm>
            <a:off x="5791200" y="6400800"/>
            <a:ext cx="2468922" cy="288925"/>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3600" b="1" kern="1200" baseline="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dirty="0"/>
              <a:t>CME Church – July 14, 2022</a:t>
            </a:r>
          </a:p>
        </p:txBody>
      </p:sp>
    </p:spTree>
    <p:extLst>
      <p:ext uri="{BB962C8B-B14F-4D97-AF65-F5344CB8AC3E}">
        <p14:creationId xmlns:p14="http://schemas.microsoft.com/office/powerpoint/2010/main" val="81802966"/>
      </p:ext>
    </p:extLst>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5" r:id="rId7"/>
  </p:sldLayoutIdLst>
  <p:hf hdr="0" ftr="0" dt="0"/>
  <p:txStyles>
    <p:titleStyle>
      <a:lvl1pPr algn="l" defTabSz="914400" rtl="0" eaLnBrk="1" latinLnBrk="0" hangingPunct="1">
        <a:spcBef>
          <a:spcPct val="0"/>
        </a:spcBef>
        <a:buNone/>
        <a:defRPr sz="3200" b="1" kern="1200">
          <a:solidFill>
            <a:schemeClr val="tx2"/>
          </a:solidFill>
          <a:latin typeface="+mj-lt"/>
          <a:ea typeface="+mj-ea"/>
          <a:cs typeface="+mj-cs"/>
        </a:defRPr>
      </a:lvl1pPr>
    </p:titleStyle>
    <p:bodyStyle>
      <a:lvl1pPr marL="342900" indent="-342900" algn="l" defTabSz="914400" rtl="0" eaLnBrk="1" latinLnBrk="0" hangingPunct="1">
        <a:spcBef>
          <a:spcPts val="400"/>
        </a:spcBef>
        <a:spcAft>
          <a:spcPts val="400"/>
        </a:spcAft>
        <a:buClr>
          <a:schemeClr val="bg2"/>
        </a:buClr>
        <a:buFont typeface="Wingdings" pitchFamily="2" charset="2"/>
        <a:buChar char="§"/>
        <a:defRPr sz="2800" kern="1200">
          <a:solidFill>
            <a:schemeClr val="tx1"/>
          </a:solidFill>
          <a:latin typeface="+mn-lt"/>
          <a:ea typeface="+mn-ea"/>
          <a:cs typeface="+mn-cs"/>
        </a:defRPr>
      </a:lvl1pPr>
      <a:lvl2pPr marL="742950" indent="-285750" algn="l" defTabSz="914400" rtl="0" eaLnBrk="1" latinLnBrk="0" hangingPunct="1">
        <a:spcBef>
          <a:spcPts val="400"/>
        </a:spcBef>
        <a:spcAft>
          <a:spcPts val="400"/>
        </a:spcAft>
        <a:buClr>
          <a:schemeClr val="bg2"/>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spcBef>
          <a:spcPts val="400"/>
        </a:spcBef>
        <a:spcAft>
          <a:spcPts val="400"/>
        </a:spcAft>
        <a:buClr>
          <a:schemeClr val="bg2"/>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400"/>
        </a:spcBef>
        <a:spcAft>
          <a:spcPts val="400"/>
        </a:spcAft>
        <a:buClr>
          <a:schemeClr val="bg2"/>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spcBef>
          <a:spcPts val="400"/>
        </a:spcBef>
        <a:spcAft>
          <a:spcPts val="400"/>
        </a:spcAft>
        <a:buClr>
          <a:schemeClr val="bg2"/>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phillipscmehartford-my.sharepoint.com/:v:/g/personal/pastorzach_phillipshartfordcme_church/ER66lzykDLNCutTpFbTesQABbLWu7rvkrpy7e61oGaWlJQ"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https://pixabay.com/vectors/world-earth-planet-globe-map-130174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s://www.uni-med.net/boosting-committees-for-quality-towards-better-performance-and-autonomy-of-tunisian-universities-and-establishment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pngimg.com/download/60043"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hyperlink" Target="https://owl.excelsior.edu/writing-process/prewriting-strategies/prewriting-strategies-asking-defining-question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4338144"/>
            <a:ext cx="8828903" cy="850514"/>
          </a:xfrm>
        </p:spPr>
        <p:txBody>
          <a:bodyPr>
            <a:normAutofit fontScale="90000"/>
          </a:bodyPr>
          <a:lstStyle/>
          <a:p>
            <a:pPr algn="ctr"/>
            <a:r>
              <a:rPr lang="en-US" dirty="0">
                <a:solidFill>
                  <a:srgbClr val="0000FF"/>
                </a:solidFill>
              </a:rPr>
              <a:t>Christian Methodist Episcopal Church</a:t>
            </a:r>
            <a:br>
              <a:rPr lang="en-US" dirty="0">
                <a:solidFill>
                  <a:srgbClr val="0000FF"/>
                </a:solidFill>
              </a:rPr>
            </a:br>
            <a:r>
              <a:rPr lang="en-US" dirty="0">
                <a:solidFill>
                  <a:srgbClr val="0000FF"/>
                </a:solidFill>
              </a:rPr>
              <a:t>Strategic Plan Overview</a:t>
            </a:r>
            <a:br>
              <a:rPr lang="en-US" dirty="0">
                <a:solidFill>
                  <a:srgbClr val="0000FF"/>
                </a:solidFill>
              </a:rPr>
            </a:br>
            <a:br>
              <a:rPr lang="en-US" dirty="0">
                <a:solidFill>
                  <a:srgbClr val="0000FF"/>
                </a:solidFill>
              </a:rPr>
            </a:br>
            <a:r>
              <a:rPr lang="en-US" sz="2700" dirty="0">
                <a:solidFill>
                  <a:srgbClr val="0000FF"/>
                </a:solidFill>
              </a:rPr>
              <a:t>Eighth Episcopal District</a:t>
            </a:r>
            <a:br>
              <a:rPr lang="en-US" sz="2700" dirty="0">
                <a:solidFill>
                  <a:srgbClr val="0000FF"/>
                </a:solidFill>
              </a:rPr>
            </a:br>
            <a:r>
              <a:rPr lang="en-US" sz="2700" dirty="0">
                <a:solidFill>
                  <a:srgbClr val="0000FF"/>
                </a:solidFill>
              </a:rPr>
              <a:t>July – August 2022</a:t>
            </a:r>
          </a:p>
        </p:txBody>
      </p:sp>
      <p:sp>
        <p:nvSpPr>
          <p:cNvPr id="3" name="Slide Number Placeholder 2"/>
          <p:cNvSpPr>
            <a:spLocks noGrp="1"/>
          </p:cNvSpPr>
          <p:nvPr>
            <p:ph type="sldNum" sz="quarter" idx="10"/>
          </p:nvPr>
        </p:nvSpPr>
        <p:spPr/>
        <p:txBody>
          <a:bodyPr/>
          <a:lstStyle/>
          <a:p>
            <a:pPr defTabSz="457200"/>
            <a:fld id="{D3549F50-7AD4-464D-9032-CC0646FB2084}" type="slidenum">
              <a:rPr lang="en-US" smtClean="0">
                <a:solidFill>
                  <a:prstClr val="black">
                    <a:lumMod val="50000"/>
                    <a:lumOff val="50000"/>
                  </a:prstClr>
                </a:solidFill>
                <a:latin typeface="AkzidenzGrotesk"/>
              </a:rPr>
              <a:pPr defTabSz="457200"/>
              <a:t>1</a:t>
            </a:fld>
            <a:endParaRPr lang="en-US" dirty="0">
              <a:solidFill>
                <a:prstClr val="black">
                  <a:lumMod val="50000"/>
                  <a:lumOff val="50000"/>
                </a:prstClr>
              </a:solidFill>
              <a:latin typeface="AkzidenzGrotesk"/>
            </a:endParaRPr>
          </a:p>
        </p:txBody>
      </p:sp>
      <p:pic>
        <p:nvPicPr>
          <p:cNvPr id="7" name="Picture 6">
            <a:extLst>
              <a:ext uri="{FF2B5EF4-FFF2-40B4-BE49-F238E27FC236}">
                <a16:creationId xmlns:a16="http://schemas.microsoft.com/office/drawing/2014/main" id="{8743C471-8225-2F4E-9127-3E3CDC6BBD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914400"/>
            <a:ext cx="4800601" cy="2814145"/>
          </a:xfrm>
          <a:prstGeom prst="rect">
            <a:avLst/>
          </a:prstGeom>
          <a:effectLst>
            <a:softEdge rad="431800"/>
          </a:effectLst>
        </p:spPr>
      </p:pic>
    </p:spTree>
    <p:extLst>
      <p:ext uri="{BB962C8B-B14F-4D97-AF65-F5344CB8AC3E}">
        <p14:creationId xmlns:p14="http://schemas.microsoft.com/office/powerpoint/2010/main" val="1851971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AB2E3-3A06-5042-A74F-92104D93EB4F}"/>
              </a:ext>
            </a:extLst>
          </p:cNvPr>
          <p:cNvSpPr>
            <a:spLocks noGrp="1"/>
          </p:cNvSpPr>
          <p:nvPr>
            <p:ph type="title"/>
          </p:nvPr>
        </p:nvSpPr>
        <p:spPr>
          <a:xfrm>
            <a:off x="684213" y="271849"/>
            <a:ext cx="8229600" cy="850514"/>
          </a:xfrm>
        </p:spPr>
        <p:txBody>
          <a:bodyPr anchor="ctr">
            <a:normAutofit/>
          </a:bodyPr>
          <a:lstStyle/>
          <a:p>
            <a:r>
              <a:rPr lang="en-US" dirty="0">
                <a:solidFill>
                  <a:srgbClr val="0000FF"/>
                </a:solidFill>
              </a:rPr>
              <a:t>CME Church’s Core Values</a:t>
            </a:r>
          </a:p>
        </p:txBody>
      </p:sp>
      <p:sp>
        <p:nvSpPr>
          <p:cNvPr id="4" name="Slide Number Placeholder 3">
            <a:extLst>
              <a:ext uri="{FF2B5EF4-FFF2-40B4-BE49-F238E27FC236}">
                <a16:creationId xmlns:a16="http://schemas.microsoft.com/office/drawing/2014/main" id="{730CB092-2B1A-3D4F-82FB-335BDEE36E2D}"/>
              </a:ext>
            </a:extLst>
          </p:cNvPr>
          <p:cNvSpPr>
            <a:spLocks noGrp="1"/>
          </p:cNvSpPr>
          <p:nvPr>
            <p:ph type="sldNum" sz="quarter" idx="12"/>
          </p:nvPr>
        </p:nvSpPr>
        <p:spPr>
          <a:xfrm>
            <a:off x="8305800" y="6324600"/>
            <a:ext cx="675503" cy="430427"/>
          </a:xfrm>
        </p:spPr>
        <p:txBody>
          <a:bodyPr anchor="ctr">
            <a:normAutofit/>
          </a:bodyPr>
          <a:lstStyle/>
          <a:p>
            <a:pPr>
              <a:spcAft>
                <a:spcPts val="600"/>
              </a:spcAft>
            </a:pPr>
            <a:fld id="{D3549F50-7AD4-464D-9032-CC0646FB2084}" type="slidenum">
              <a:rPr lang="en-US" smtClean="0"/>
              <a:pPr>
                <a:spcAft>
                  <a:spcPts val="600"/>
                </a:spcAft>
              </a:pPr>
              <a:t>10</a:t>
            </a:fld>
            <a:endParaRPr lang="en-US"/>
          </a:p>
        </p:txBody>
      </p:sp>
      <p:graphicFrame>
        <p:nvGraphicFramePr>
          <p:cNvPr id="6" name="Content Placeholder 2">
            <a:extLst>
              <a:ext uri="{FF2B5EF4-FFF2-40B4-BE49-F238E27FC236}">
                <a16:creationId xmlns:a16="http://schemas.microsoft.com/office/drawing/2014/main" id="{80931A9C-F497-271E-2748-02964BFA16C7}"/>
              </a:ext>
            </a:extLst>
          </p:cNvPr>
          <p:cNvGraphicFramePr>
            <a:graphicFrameLocks noGrp="1"/>
          </p:cNvGraphicFramePr>
          <p:nvPr>
            <p:ph idx="1"/>
          </p:nvPr>
        </p:nvGraphicFramePr>
        <p:xfrm>
          <a:off x="304800" y="1122363"/>
          <a:ext cx="8609013" cy="4668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2363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2D9F6-3048-5B3F-5D8F-DB79E6B3EC80}"/>
              </a:ext>
            </a:extLst>
          </p:cNvPr>
          <p:cNvSpPr>
            <a:spLocks noGrp="1"/>
          </p:cNvSpPr>
          <p:nvPr>
            <p:ph type="title"/>
          </p:nvPr>
        </p:nvSpPr>
        <p:spPr/>
        <p:txBody>
          <a:bodyPr/>
          <a:lstStyle/>
          <a:p>
            <a:r>
              <a:rPr lang="en-US" dirty="0">
                <a:solidFill>
                  <a:srgbClr val="0000FF"/>
                </a:solidFill>
              </a:rPr>
              <a:t>General Conference 2022</a:t>
            </a:r>
          </a:p>
        </p:txBody>
      </p:sp>
      <p:sp>
        <p:nvSpPr>
          <p:cNvPr id="3" name="Content Placeholder 2">
            <a:extLst>
              <a:ext uri="{FF2B5EF4-FFF2-40B4-BE49-F238E27FC236}">
                <a16:creationId xmlns:a16="http://schemas.microsoft.com/office/drawing/2014/main" id="{4D6E5CAF-C661-C4FD-4402-3467C3B0255F}"/>
              </a:ext>
            </a:extLst>
          </p:cNvPr>
          <p:cNvSpPr>
            <a:spLocks noGrp="1"/>
          </p:cNvSpPr>
          <p:nvPr>
            <p:ph idx="1"/>
          </p:nvPr>
        </p:nvSpPr>
        <p:spPr/>
        <p:txBody>
          <a:bodyPr/>
          <a:lstStyle/>
          <a:p>
            <a:r>
              <a:rPr lang="en-US" dirty="0">
                <a:hlinkClick r:id="rId3"/>
              </a:rPr>
              <a:t>Strategic Plan Video</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62E0818-7C3A-0181-A986-7E86AF206883}"/>
              </a:ext>
            </a:extLst>
          </p:cNvPr>
          <p:cNvSpPr>
            <a:spLocks noGrp="1"/>
          </p:cNvSpPr>
          <p:nvPr>
            <p:ph type="sldNum" sz="quarter" idx="12"/>
          </p:nvPr>
        </p:nvSpPr>
        <p:spPr/>
        <p:txBody>
          <a:bodyPr/>
          <a:lstStyle/>
          <a:p>
            <a:fld id="{D3549F50-7AD4-464D-9032-CC0646FB2084}" type="slidenum">
              <a:rPr lang="en-US" smtClean="0"/>
              <a:pPr/>
              <a:t>11</a:t>
            </a:fld>
            <a:endParaRPr lang="en-US" dirty="0"/>
          </a:p>
        </p:txBody>
      </p:sp>
      <p:sp>
        <p:nvSpPr>
          <p:cNvPr id="5" name="Content Placeholder 5">
            <a:extLst>
              <a:ext uri="{FF2B5EF4-FFF2-40B4-BE49-F238E27FC236}">
                <a16:creationId xmlns:a16="http://schemas.microsoft.com/office/drawing/2014/main" id="{5358FEEC-10A0-E7DD-0CC7-03E5B1E3CCEA}"/>
              </a:ext>
            </a:extLst>
          </p:cNvPr>
          <p:cNvSpPr txBox="1">
            <a:spLocks/>
          </p:cNvSpPr>
          <p:nvPr/>
        </p:nvSpPr>
        <p:spPr>
          <a:xfrm>
            <a:off x="1066800" y="2190782"/>
            <a:ext cx="6347714" cy="1268410"/>
          </a:xfrm>
          <a:prstGeom prst="rect">
            <a:avLst/>
          </a:prstGeom>
        </p:spPr>
        <p:txBody>
          <a:bodyPr vert="horz" lIns="91440" tIns="45720" rIns="91440" bIns="45720" rtlCol="0">
            <a:normAutofit/>
          </a:bodyPr>
          <a:lstStyle>
            <a:lvl1pPr marL="342900" indent="-342900" algn="l" defTabSz="914400" rtl="0" eaLnBrk="1" latinLnBrk="0" hangingPunct="1">
              <a:spcBef>
                <a:spcPts val="400"/>
              </a:spcBef>
              <a:spcAft>
                <a:spcPts val="400"/>
              </a:spcAft>
              <a:buClr>
                <a:schemeClr val="bg2"/>
              </a:buClr>
              <a:buFont typeface="Wingdings" pitchFamily="2" charset="2"/>
              <a:buChar char="§"/>
              <a:defRPr sz="2800" kern="1200">
                <a:solidFill>
                  <a:schemeClr val="tx1"/>
                </a:solidFill>
                <a:latin typeface="+mn-lt"/>
                <a:ea typeface="+mn-ea"/>
                <a:cs typeface="+mn-cs"/>
              </a:defRPr>
            </a:lvl1pPr>
            <a:lvl2pPr marL="742950" indent="-285750" algn="l" defTabSz="914400" rtl="0" eaLnBrk="1" latinLnBrk="0" hangingPunct="1">
              <a:spcBef>
                <a:spcPts val="400"/>
              </a:spcBef>
              <a:spcAft>
                <a:spcPts val="400"/>
              </a:spcAft>
              <a:buClr>
                <a:schemeClr val="bg2"/>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spcBef>
                <a:spcPts val="400"/>
              </a:spcBef>
              <a:spcAft>
                <a:spcPts val="400"/>
              </a:spcAft>
              <a:buClr>
                <a:schemeClr val="bg2"/>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400"/>
              </a:spcBef>
              <a:spcAft>
                <a:spcPts val="400"/>
              </a:spcAft>
              <a:buClr>
                <a:schemeClr val="bg2"/>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spcBef>
                <a:spcPts val="400"/>
              </a:spcBef>
              <a:spcAft>
                <a:spcPts val="400"/>
              </a:spcAft>
              <a:buClr>
                <a:schemeClr val="bg2"/>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q"/>
            </a:pPr>
            <a:r>
              <a:rPr lang="en-US"/>
              <a:t>6 Goals</a:t>
            </a:r>
          </a:p>
          <a:p>
            <a:pPr>
              <a:buFont typeface="Wingdings" pitchFamily="2" charset="2"/>
              <a:buChar char="q"/>
            </a:pPr>
            <a:r>
              <a:rPr lang="en-US"/>
              <a:t>6 Strategic Initiatives</a:t>
            </a:r>
            <a:endParaRPr lang="en-US" dirty="0"/>
          </a:p>
        </p:txBody>
      </p:sp>
    </p:spTree>
    <p:extLst>
      <p:ext uri="{BB962C8B-B14F-4D97-AF65-F5344CB8AC3E}">
        <p14:creationId xmlns:p14="http://schemas.microsoft.com/office/powerpoint/2010/main" val="2879401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DD2213-5677-5B4C-8802-DE10F69348A4}"/>
              </a:ext>
            </a:extLst>
          </p:cNvPr>
          <p:cNvSpPr>
            <a:spLocks noGrp="1"/>
          </p:cNvSpPr>
          <p:nvPr>
            <p:ph type="sldNum" sz="quarter" idx="12"/>
          </p:nvPr>
        </p:nvSpPr>
        <p:spPr>
          <a:xfrm>
            <a:off x="8148895" y="6411619"/>
            <a:ext cx="512504" cy="365125"/>
          </a:xfrm>
        </p:spPr>
        <p:txBody>
          <a:bodyPr>
            <a:normAutofit/>
          </a:bodyPr>
          <a:lstStyle/>
          <a:p>
            <a:pPr>
              <a:spcAft>
                <a:spcPts val="600"/>
              </a:spcAft>
            </a:pPr>
            <a:fld id="{D3549F50-7AD4-464D-9032-CC0646FB2084}" type="slidenum">
              <a:rPr lang="en-US">
                <a:solidFill>
                  <a:srgbClr val="FFFFFF"/>
                </a:solidFill>
              </a:rPr>
              <a:pPr>
                <a:spcAft>
                  <a:spcPts val="600"/>
                </a:spcAft>
              </a:pPr>
              <a:t>12</a:t>
            </a:fld>
            <a:endParaRPr lang="en-US">
              <a:solidFill>
                <a:srgbClr val="FFFFFF"/>
              </a:solidFill>
            </a:endParaRPr>
          </a:p>
        </p:txBody>
      </p:sp>
      <p:graphicFrame>
        <p:nvGraphicFramePr>
          <p:cNvPr id="5" name="Table 5">
            <a:extLst>
              <a:ext uri="{FF2B5EF4-FFF2-40B4-BE49-F238E27FC236}">
                <a16:creationId xmlns:a16="http://schemas.microsoft.com/office/drawing/2014/main" id="{0B8B7329-B0D3-E6D2-423B-082AA83569EA}"/>
              </a:ext>
            </a:extLst>
          </p:cNvPr>
          <p:cNvGraphicFramePr>
            <a:graphicFrameLocks noGrp="1"/>
          </p:cNvGraphicFramePr>
          <p:nvPr>
            <p:extLst>
              <p:ext uri="{D42A27DB-BD31-4B8C-83A1-F6EECF244321}">
                <p14:modId xmlns:p14="http://schemas.microsoft.com/office/powerpoint/2010/main" val="49193651"/>
              </p:ext>
            </p:extLst>
          </p:nvPr>
        </p:nvGraphicFramePr>
        <p:xfrm>
          <a:off x="15240" y="1143000"/>
          <a:ext cx="9128760" cy="5181600"/>
        </p:xfrm>
        <a:graphic>
          <a:graphicData uri="http://schemas.openxmlformats.org/drawingml/2006/table">
            <a:tbl>
              <a:tblPr firstRow="1" bandRow="1">
                <a:tableStyleId>{5C22544A-7EE6-4342-B048-85BDC9FD1C3A}</a:tableStyleId>
              </a:tblPr>
              <a:tblGrid>
                <a:gridCol w="3108960">
                  <a:extLst>
                    <a:ext uri="{9D8B030D-6E8A-4147-A177-3AD203B41FA5}">
                      <a16:colId xmlns:a16="http://schemas.microsoft.com/office/drawing/2014/main" val="4225666445"/>
                    </a:ext>
                  </a:extLst>
                </a:gridCol>
                <a:gridCol w="3048000">
                  <a:extLst>
                    <a:ext uri="{9D8B030D-6E8A-4147-A177-3AD203B41FA5}">
                      <a16:colId xmlns:a16="http://schemas.microsoft.com/office/drawing/2014/main" val="3000824276"/>
                    </a:ext>
                  </a:extLst>
                </a:gridCol>
                <a:gridCol w="2971800">
                  <a:extLst>
                    <a:ext uri="{9D8B030D-6E8A-4147-A177-3AD203B41FA5}">
                      <a16:colId xmlns:a16="http://schemas.microsoft.com/office/drawing/2014/main" val="3032311119"/>
                    </a:ext>
                  </a:extLst>
                </a:gridCol>
              </a:tblGrid>
              <a:tr h="5181600">
                <a:tc>
                  <a:txBody>
                    <a:bodyPr/>
                    <a:lstStyle/>
                    <a:p>
                      <a:pPr algn="ctr"/>
                      <a:endParaRPr lang="en-US" sz="2800" dirty="0"/>
                    </a:p>
                    <a:p>
                      <a:pPr algn="ctr"/>
                      <a:endParaRPr lang="en-US" sz="2800" dirty="0"/>
                    </a:p>
                    <a:p>
                      <a:pPr algn="ctr"/>
                      <a:endParaRPr lang="en-US" sz="2800" dirty="0"/>
                    </a:p>
                    <a:p>
                      <a:pPr algn="ctr"/>
                      <a:r>
                        <a:rPr lang="en-US" sz="2800" dirty="0"/>
                        <a:t>Strategic Goal 1</a:t>
                      </a:r>
                    </a:p>
                    <a:p>
                      <a:pPr algn="ctr"/>
                      <a:endParaRPr lang="en-US" dirty="0"/>
                    </a:p>
                    <a:p>
                      <a:pPr algn="ctr"/>
                      <a:r>
                        <a:rPr lang="en-US" sz="2000" b="0" dirty="0"/>
                        <a:t>By June 2026, the CME Church will have delivered and promoted a Spiritual Discipleship Ministry (SDM) in which 100% of our local churches will be active participants</a:t>
                      </a:r>
                    </a:p>
                  </a:txBody>
                  <a:tcPr/>
                </a:tc>
                <a:tc>
                  <a:txBody>
                    <a:bodyPr/>
                    <a:lstStyle/>
                    <a:p>
                      <a:pPr algn="ctr"/>
                      <a:r>
                        <a:rPr lang="en-US" sz="3200" dirty="0"/>
                        <a:t>Strategic Initiative I</a:t>
                      </a:r>
                    </a:p>
                    <a:p>
                      <a:endParaRPr lang="en-US" sz="3200" dirty="0"/>
                    </a:p>
                    <a:p>
                      <a:pPr algn="ctr"/>
                      <a:r>
                        <a:rPr lang="en-US" sz="2000" b="0" dirty="0"/>
                        <a:t>Develop and pilot a Discipleship Program</a:t>
                      </a:r>
                    </a:p>
                  </a:txBody>
                  <a:tcPr/>
                </a:tc>
                <a:tc>
                  <a:txBody>
                    <a:bodyPr/>
                    <a:lstStyle/>
                    <a:p>
                      <a:endParaRPr lang="en-US" dirty="0"/>
                    </a:p>
                    <a:p>
                      <a:endParaRPr lang="en-US" dirty="0"/>
                    </a:p>
                    <a:p>
                      <a:endParaRPr lang="en-US" dirty="0"/>
                    </a:p>
                    <a:p>
                      <a:endParaRPr lang="en-US" dirty="0"/>
                    </a:p>
                    <a:p>
                      <a:endParaRPr lang="en-US" dirty="0"/>
                    </a:p>
                    <a:p>
                      <a:r>
                        <a:rPr lang="en-US" sz="2800" dirty="0"/>
                        <a:t>Co-owners</a:t>
                      </a:r>
                    </a:p>
                    <a:p>
                      <a:endParaRPr lang="en-US" dirty="0"/>
                    </a:p>
                    <a:p>
                      <a:r>
                        <a:rPr lang="en-US" sz="2000" b="0" dirty="0"/>
                        <a:t>Dr. Carmichael Crutchfield</a:t>
                      </a:r>
                    </a:p>
                    <a:p>
                      <a:r>
                        <a:rPr lang="en-US" sz="2000" b="0" dirty="0"/>
                        <a:t>Bishop Teresa Jefferson-</a:t>
                      </a:r>
                      <a:r>
                        <a:rPr lang="en-US" sz="2000" b="0" dirty="0" err="1"/>
                        <a:t>Snorton</a:t>
                      </a:r>
                      <a:endParaRPr lang="en-US" sz="2000" b="0" dirty="0"/>
                    </a:p>
                  </a:txBody>
                  <a:tcPr/>
                </a:tc>
                <a:extLst>
                  <a:ext uri="{0D108BD9-81ED-4DB2-BD59-A6C34878D82A}">
                    <a16:rowId xmlns:a16="http://schemas.microsoft.com/office/drawing/2014/main" val="2949332659"/>
                  </a:ext>
                </a:extLst>
              </a:tr>
            </a:tbl>
          </a:graphicData>
        </a:graphic>
      </p:graphicFrame>
      <p:pic>
        <p:nvPicPr>
          <p:cNvPr id="7" name="Picture 6" descr="A picture containing text, newspaper, screenshot&#10;&#10;Description automatically generated">
            <a:extLst>
              <a:ext uri="{FF2B5EF4-FFF2-40B4-BE49-F238E27FC236}">
                <a16:creationId xmlns:a16="http://schemas.microsoft.com/office/drawing/2014/main" id="{2B194376-B686-ABE7-A6BC-096BD5E0F0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4696" y="3581400"/>
            <a:ext cx="2090304" cy="2590800"/>
          </a:xfrm>
          <a:prstGeom prst="rect">
            <a:avLst/>
          </a:prstGeom>
        </p:spPr>
      </p:pic>
    </p:spTree>
    <p:extLst>
      <p:ext uri="{BB962C8B-B14F-4D97-AF65-F5344CB8AC3E}">
        <p14:creationId xmlns:p14="http://schemas.microsoft.com/office/powerpoint/2010/main" val="2167517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DD2213-5677-5B4C-8802-DE10F69348A4}"/>
              </a:ext>
            </a:extLst>
          </p:cNvPr>
          <p:cNvSpPr>
            <a:spLocks noGrp="1"/>
          </p:cNvSpPr>
          <p:nvPr>
            <p:ph type="sldNum" sz="quarter" idx="12"/>
          </p:nvPr>
        </p:nvSpPr>
        <p:spPr>
          <a:xfrm>
            <a:off x="8148895" y="6411619"/>
            <a:ext cx="512504" cy="365125"/>
          </a:xfrm>
        </p:spPr>
        <p:txBody>
          <a:bodyPr>
            <a:normAutofit/>
          </a:bodyPr>
          <a:lstStyle/>
          <a:p>
            <a:pPr>
              <a:spcAft>
                <a:spcPts val="600"/>
              </a:spcAft>
            </a:pPr>
            <a:fld id="{D3549F50-7AD4-464D-9032-CC0646FB2084}" type="slidenum">
              <a:rPr lang="en-US">
                <a:solidFill>
                  <a:srgbClr val="FFFFFF"/>
                </a:solidFill>
              </a:rPr>
              <a:pPr>
                <a:spcAft>
                  <a:spcPts val="600"/>
                </a:spcAft>
              </a:pPr>
              <a:t>13</a:t>
            </a:fld>
            <a:endParaRPr lang="en-US">
              <a:solidFill>
                <a:srgbClr val="FFFFFF"/>
              </a:solidFill>
            </a:endParaRPr>
          </a:p>
        </p:txBody>
      </p:sp>
      <p:graphicFrame>
        <p:nvGraphicFramePr>
          <p:cNvPr id="5" name="Table 5">
            <a:extLst>
              <a:ext uri="{FF2B5EF4-FFF2-40B4-BE49-F238E27FC236}">
                <a16:creationId xmlns:a16="http://schemas.microsoft.com/office/drawing/2014/main" id="{0B8B7329-B0D3-E6D2-423B-082AA83569EA}"/>
              </a:ext>
            </a:extLst>
          </p:cNvPr>
          <p:cNvGraphicFramePr>
            <a:graphicFrameLocks noGrp="1"/>
          </p:cNvGraphicFramePr>
          <p:nvPr>
            <p:extLst>
              <p:ext uri="{D42A27DB-BD31-4B8C-83A1-F6EECF244321}">
                <p14:modId xmlns:p14="http://schemas.microsoft.com/office/powerpoint/2010/main" val="1321339030"/>
              </p:ext>
            </p:extLst>
          </p:nvPr>
        </p:nvGraphicFramePr>
        <p:xfrm>
          <a:off x="15240" y="1143000"/>
          <a:ext cx="9128760" cy="5181600"/>
        </p:xfrm>
        <a:graphic>
          <a:graphicData uri="http://schemas.openxmlformats.org/drawingml/2006/table">
            <a:tbl>
              <a:tblPr firstRow="1" bandRow="1">
                <a:tableStyleId>{5C22544A-7EE6-4342-B048-85BDC9FD1C3A}</a:tableStyleId>
              </a:tblPr>
              <a:tblGrid>
                <a:gridCol w="3108960">
                  <a:extLst>
                    <a:ext uri="{9D8B030D-6E8A-4147-A177-3AD203B41FA5}">
                      <a16:colId xmlns:a16="http://schemas.microsoft.com/office/drawing/2014/main" val="4225666445"/>
                    </a:ext>
                  </a:extLst>
                </a:gridCol>
                <a:gridCol w="3048000">
                  <a:extLst>
                    <a:ext uri="{9D8B030D-6E8A-4147-A177-3AD203B41FA5}">
                      <a16:colId xmlns:a16="http://schemas.microsoft.com/office/drawing/2014/main" val="3000824276"/>
                    </a:ext>
                  </a:extLst>
                </a:gridCol>
                <a:gridCol w="2971800">
                  <a:extLst>
                    <a:ext uri="{9D8B030D-6E8A-4147-A177-3AD203B41FA5}">
                      <a16:colId xmlns:a16="http://schemas.microsoft.com/office/drawing/2014/main" val="3032311119"/>
                    </a:ext>
                  </a:extLst>
                </a:gridCol>
              </a:tblGrid>
              <a:tr h="5181600">
                <a:tc>
                  <a:txBody>
                    <a:bodyPr/>
                    <a:lstStyle/>
                    <a:p>
                      <a:pPr algn="ctr"/>
                      <a:endParaRPr lang="en-US" sz="2800" dirty="0"/>
                    </a:p>
                    <a:p>
                      <a:pPr algn="ctr"/>
                      <a:endParaRPr lang="en-US" sz="2800" dirty="0"/>
                    </a:p>
                    <a:p>
                      <a:pPr algn="ctr"/>
                      <a:r>
                        <a:rPr lang="en-US" sz="2800" dirty="0"/>
                        <a:t>Strategic Goal 2</a:t>
                      </a:r>
                    </a:p>
                    <a:p>
                      <a:pPr algn="ctr"/>
                      <a:endParaRPr lang="en-US" dirty="0"/>
                    </a:p>
                    <a:p>
                      <a:pPr algn="ctr"/>
                      <a:r>
                        <a:rPr lang="en-US" sz="2000" b="0" dirty="0"/>
                        <a:t>By June 2026, the CME Church will have dramatically increased our impact internationally as evidenced by:</a:t>
                      </a:r>
                    </a:p>
                    <a:p>
                      <a:pPr algn="ctr"/>
                      <a:endParaRPr lang="en-US" sz="2000" b="0" dirty="0"/>
                    </a:p>
                    <a:p>
                      <a:pPr marL="342900" indent="-342900" algn="l">
                        <a:buFont typeface="Arial" panose="020B0604020202020204" pitchFamily="34" charset="0"/>
                        <a:buChar char="•"/>
                      </a:pPr>
                      <a:r>
                        <a:rPr lang="en-US" sz="2000" b="0" dirty="0"/>
                        <a:t># of focused missions and partnerships</a:t>
                      </a:r>
                    </a:p>
                    <a:p>
                      <a:pPr marL="342900" indent="-342900" algn="l">
                        <a:buFont typeface="Arial" panose="020B0604020202020204" pitchFamily="34" charset="0"/>
                        <a:buChar char="•"/>
                      </a:pPr>
                      <a:r>
                        <a:rPr lang="en-US" sz="2000" b="0" dirty="0"/>
                        <a:t># of operationally sustainable and funded projects</a:t>
                      </a:r>
                    </a:p>
                  </a:txBody>
                  <a:tcPr/>
                </a:tc>
                <a:tc>
                  <a:txBody>
                    <a:bodyPr/>
                    <a:lstStyle/>
                    <a:p>
                      <a:pPr algn="ctr"/>
                      <a:r>
                        <a:rPr lang="en-US" sz="3200" dirty="0"/>
                        <a:t>Strategic Initiative II</a:t>
                      </a:r>
                    </a:p>
                    <a:p>
                      <a:endParaRPr lang="en-US" sz="3200" dirty="0"/>
                    </a:p>
                    <a:p>
                      <a:pPr algn="ctr"/>
                      <a:r>
                        <a:rPr lang="en-US" sz="2000" b="0" dirty="0"/>
                        <a:t>Establish a clearly defined structure to consistently support and manage CME mission work</a:t>
                      </a:r>
                    </a:p>
                  </a:txBody>
                  <a:tcPr/>
                </a:tc>
                <a:tc>
                  <a:txBody>
                    <a:bodyPr/>
                    <a:lstStyle/>
                    <a:p>
                      <a:endParaRPr lang="en-US" dirty="0"/>
                    </a:p>
                    <a:p>
                      <a:endParaRPr lang="en-US" dirty="0"/>
                    </a:p>
                    <a:p>
                      <a:endParaRPr lang="en-US" dirty="0"/>
                    </a:p>
                    <a:p>
                      <a:endParaRPr lang="en-US" dirty="0"/>
                    </a:p>
                    <a:p>
                      <a:endParaRPr lang="en-US" dirty="0"/>
                    </a:p>
                    <a:p>
                      <a:pPr algn="ctr"/>
                      <a:r>
                        <a:rPr lang="en-US" sz="2800" dirty="0"/>
                        <a:t>Co-owners</a:t>
                      </a:r>
                    </a:p>
                    <a:p>
                      <a:pPr algn="ctr"/>
                      <a:endParaRPr lang="en-US" dirty="0"/>
                    </a:p>
                    <a:p>
                      <a:pPr algn="l"/>
                      <a:r>
                        <a:rPr lang="en-US" sz="2000" b="0" dirty="0"/>
                        <a:t>     Bishop James Walker</a:t>
                      </a:r>
                    </a:p>
                    <a:p>
                      <a:pPr algn="l"/>
                      <a:r>
                        <a:rPr lang="en-US" sz="2000" b="0" dirty="0"/>
                        <a:t>     Dr. Pene’ Woods</a:t>
                      </a:r>
                    </a:p>
                  </a:txBody>
                  <a:tcPr/>
                </a:tc>
                <a:extLst>
                  <a:ext uri="{0D108BD9-81ED-4DB2-BD59-A6C34878D82A}">
                    <a16:rowId xmlns:a16="http://schemas.microsoft.com/office/drawing/2014/main" val="2949332659"/>
                  </a:ext>
                </a:extLst>
              </a:tr>
            </a:tbl>
          </a:graphicData>
        </a:graphic>
      </p:graphicFrame>
      <p:pic>
        <p:nvPicPr>
          <p:cNvPr id="3" name="Picture 2" descr="A picture containing blue, plate, vegetable&#10;&#10;Description automatically generated">
            <a:extLst>
              <a:ext uri="{FF2B5EF4-FFF2-40B4-BE49-F238E27FC236}">
                <a16:creationId xmlns:a16="http://schemas.microsoft.com/office/drawing/2014/main" id="{3E0BDD9D-B14E-91E2-DCB1-48C24390651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657600" y="4038600"/>
            <a:ext cx="2057400" cy="2057400"/>
          </a:xfrm>
          <a:prstGeom prst="rect">
            <a:avLst/>
          </a:prstGeom>
        </p:spPr>
      </p:pic>
    </p:spTree>
    <p:extLst>
      <p:ext uri="{BB962C8B-B14F-4D97-AF65-F5344CB8AC3E}">
        <p14:creationId xmlns:p14="http://schemas.microsoft.com/office/powerpoint/2010/main" val="1966216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DD2213-5677-5B4C-8802-DE10F69348A4}"/>
              </a:ext>
            </a:extLst>
          </p:cNvPr>
          <p:cNvSpPr>
            <a:spLocks noGrp="1"/>
          </p:cNvSpPr>
          <p:nvPr>
            <p:ph type="sldNum" sz="quarter" idx="12"/>
          </p:nvPr>
        </p:nvSpPr>
        <p:spPr>
          <a:xfrm>
            <a:off x="8148895" y="6411619"/>
            <a:ext cx="512504" cy="365125"/>
          </a:xfrm>
        </p:spPr>
        <p:txBody>
          <a:bodyPr>
            <a:normAutofit/>
          </a:bodyPr>
          <a:lstStyle/>
          <a:p>
            <a:pPr>
              <a:spcAft>
                <a:spcPts val="600"/>
              </a:spcAft>
            </a:pPr>
            <a:fld id="{D3549F50-7AD4-464D-9032-CC0646FB2084}" type="slidenum">
              <a:rPr lang="en-US">
                <a:solidFill>
                  <a:srgbClr val="FFFFFF"/>
                </a:solidFill>
              </a:rPr>
              <a:pPr>
                <a:spcAft>
                  <a:spcPts val="600"/>
                </a:spcAft>
              </a:pPr>
              <a:t>14</a:t>
            </a:fld>
            <a:endParaRPr lang="en-US">
              <a:solidFill>
                <a:srgbClr val="FFFFFF"/>
              </a:solidFill>
            </a:endParaRPr>
          </a:p>
        </p:txBody>
      </p:sp>
      <p:graphicFrame>
        <p:nvGraphicFramePr>
          <p:cNvPr id="5" name="Table 5">
            <a:extLst>
              <a:ext uri="{FF2B5EF4-FFF2-40B4-BE49-F238E27FC236}">
                <a16:creationId xmlns:a16="http://schemas.microsoft.com/office/drawing/2014/main" id="{0B8B7329-B0D3-E6D2-423B-082AA83569EA}"/>
              </a:ext>
            </a:extLst>
          </p:cNvPr>
          <p:cNvGraphicFramePr>
            <a:graphicFrameLocks noGrp="1"/>
          </p:cNvGraphicFramePr>
          <p:nvPr>
            <p:extLst>
              <p:ext uri="{D42A27DB-BD31-4B8C-83A1-F6EECF244321}">
                <p14:modId xmlns:p14="http://schemas.microsoft.com/office/powerpoint/2010/main" val="3205589879"/>
              </p:ext>
            </p:extLst>
          </p:nvPr>
        </p:nvGraphicFramePr>
        <p:xfrm>
          <a:off x="15240" y="1143000"/>
          <a:ext cx="9128760" cy="5212080"/>
        </p:xfrm>
        <a:graphic>
          <a:graphicData uri="http://schemas.openxmlformats.org/drawingml/2006/table">
            <a:tbl>
              <a:tblPr firstRow="1" bandRow="1">
                <a:tableStyleId>{5C22544A-7EE6-4342-B048-85BDC9FD1C3A}</a:tableStyleId>
              </a:tblPr>
              <a:tblGrid>
                <a:gridCol w="3118993">
                  <a:extLst>
                    <a:ext uri="{9D8B030D-6E8A-4147-A177-3AD203B41FA5}">
                      <a16:colId xmlns:a16="http://schemas.microsoft.com/office/drawing/2014/main" val="4225666445"/>
                    </a:ext>
                  </a:extLst>
                </a:gridCol>
                <a:gridCol w="3042920">
                  <a:extLst>
                    <a:ext uri="{9D8B030D-6E8A-4147-A177-3AD203B41FA5}">
                      <a16:colId xmlns:a16="http://schemas.microsoft.com/office/drawing/2014/main" val="3000824276"/>
                    </a:ext>
                  </a:extLst>
                </a:gridCol>
                <a:gridCol w="2966847">
                  <a:extLst>
                    <a:ext uri="{9D8B030D-6E8A-4147-A177-3AD203B41FA5}">
                      <a16:colId xmlns:a16="http://schemas.microsoft.com/office/drawing/2014/main" val="3032311119"/>
                    </a:ext>
                  </a:extLst>
                </a:gridCol>
              </a:tblGrid>
              <a:tr h="5212080">
                <a:tc>
                  <a:txBody>
                    <a:bodyPr/>
                    <a:lstStyle/>
                    <a:p>
                      <a:pPr algn="ctr"/>
                      <a:r>
                        <a:rPr lang="en-US" sz="2800" dirty="0"/>
                        <a:t>Strategic Goal 3</a:t>
                      </a:r>
                    </a:p>
                    <a:p>
                      <a:pPr algn="ctr"/>
                      <a:endParaRPr lang="en-US" dirty="0"/>
                    </a:p>
                    <a:p>
                      <a:pPr algn="ctr"/>
                      <a:r>
                        <a:rPr lang="en-US" sz="2000" b="0" dirty="0"/>
                        <a:t>By June 2026, the CME Church will have increased the overall healthy church profile throughout the denomination by:</a:t>
                      </a:r>
                    </a:p>
                    <a:p>
                      <a:pPr algn="ctr"/>
                      <a:endParaRPr lang="en-US" sz="2000" b="0" dirty="0"/>
                    </a:p>
                    <a:p>
                      <a:pPr marL="342900" indent="-342900" algn="l">
                        <a:buFont typeface="Arial" panose="020B0604020202020204" pitchFamily="34" charset="0"/>
                        <a:buChar char="•"/>
                      </a:pPr>
                      <a:r>
                        <a:rPr lang="en-US" sz="2000" b="0" dirty="0"/>
                        <a:t>Creating a Vibrant Church initiative with 80% of local pastors and churches</a:t>
                      </a:r>
                    </a:p>
                    <a:p>
                      <a:pPr marL="342900" indent="-342900" algn="l">
                        <a:buFont typeface="Arial" panose="020B0604020202020204" pitchFamily="34" charset="0"/>
                        <a:buChar char="•"/>
                      </a:pPr>
                      <a:r>
                        <a:rPr lang="en-US" sz="2000" b="0" dirty="0"/>
                        <a:t>Deploying Vibrant Church standards</a:t>
                      </a:r>
                    </a:p>
                    <a:p>
                      <a:pPr marL="342900" indent="-342900" algn="l">
                        <a:buFont typeface="Arial" panose="020B0604020202020204" pitchFamily="34" charset="0"/>
                        <a:buChar char="•"/>
                      </a:pPr>
                      <a:r>
                        <a:rPr lang="en-US" sz="2000" b="0" dirty="0"/>
                        <a:t>Planting new churches</a:t>
                      </a:r>
                    </a:p>
                  </a:txBody>
                  <a:tcPr/>
                </a:tc>
                <a:tc>
                  <a:txBody>
                    <a:bodyPr/>
                    <a:lstStyle/>
                    <a:p>
                      <a:pPr algn="ctr"/>
                      <a:r>
                        <a:rPr lang="en-US" sz="3200" dirty="0"/>
                        <a:t>Strategic Initiative III</a:t>
                      </a:r>
                    </a:p>
                    <a:p>
                      <a:endParaRPr lang="en-US" sz="3200" dirty="0"/>
                    </a:p>
                    <a:p>
                      <a:pPr algn="ctr"/>
                      <a:r>
                        <a:rPr lang="en-US" sz="2000" b="0" dirty="0"/>
                        <a:t>Church Growth Initiative</a:t>
                      </a:r>
                    </a:p>
                  </a:txBody>
                  <a:tcPr/>
                </a:tc>
                <a:tc>
                  <a:txBody>
                    <a:bodyPr/>
                    <a:lstStyle/>
                    <a:p>
                      <a:endParaRPr lang="en-US" dirty="0"/>
                    </a:p>
                    <a:p>
                      <a:endParaRPr lang="en-US" dirty="0"/>
                    </a:p>
                    <a:p>
                      <a:endParaRPr lang="en-US" dirty="0"/>
                    </a:p>
                    <a:p>
                      <a:endParaRPr lang="en-US" dirty="0"/>
                    </a:p>
                    <a:p>
                      <a:endParaRPr lang="en-US" dirty="0"/>
                    </a:p>
                    <a:p>
                      <a:pPr algn="ctr"/>
                      <a:r>
                        <a:rPr lang="en-US" sz="2800" dirty="0"/>
                        <a:t>Co-owners</a:t>
                      </a:r>
                    </a:p>
                    <a:p>
                      <a:pPr algn="ctr"/>
                      <a:endParaRPr lang="en-US" dirty="0"/>
                    </a:p>
                    <a:p>
                      <a:pPr algn="l"/>
                      <a:r>
                        <a:rPr lang="en-US" sz="2000" b="0" dirty="0"/>
                        <a:t>     Bishop Thomas Brown</a:t>
                      </a:r>
                    </a:p>
                    <a:p>
                      <a:pPr algn="l"/>
                      <a:r>
                        <a:rPr lang="en-US" sz="2000" b="0" dirty="0"/>
                        <a:t>     Rev. Dr. Leon Moore</a:t>
                      </a:r>
                    </a:p>
                  </a:txBody>
                  <a:tcPr/>
                </a:tc>
                <a:extLst>
                  <a:ext uri="{0D108BD9-81ED-4DB2-BD59-A6C34878D82A}">
                    <a16:rowId xmlns:a16="http://schemas.microsoft.com/office/drawing/2014/main" val="2949332659"/>
                  </a:ext>
                </a:extLst>
              </a:tr>
            </a:tbl>
          </a:graphicData>
        </a:graphic>
      </p:graphicFrame>
      <p:pic>
        <p:nvPicPr>
          <p:cNvPr id="6" name="Picture 5" descr="Graphical user interface&#10;&#10;Description automatically generated with medium confidence">
            <a:extLst>
              <a:ext uri="{FF2B5EF4-FFF2-40B4-BE49-F238E27FC236}">
                <a16:creationId xmlns:a16="http://schemas.microsoft.com/office/drawing/2014/main" id="{76E62B1F-0DD1-C93A-59F8-BCFEBC365A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3276600"/>
            <a:ext cx="2298700" cy="2971800"/>
          </a:xfrm>
          <a:prstGeom prst="rect">
            <a:avLst/>
          </a:prstGeom>
        </p:spPr>
      </p:pic>
    </p:spTree>
    <p:extLst>
      <p:ext uri="{BB962C8B-B14F-4D97-AF65-F5344CB8AC3E}">
        <p14:creationId xmlns:p14="http://schemas.microsoft.com/office/powerpoint/2010/main" val="557072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DD2213-5677-5B4C-8802-DE10F69348A4}"/>
              </a:ext>
            </a:extLst>
          </p:cNvPr>
          <p:cNvSpPr>
            <a:spLocks noGrp="1"/>
          </p:cNvSpPr>
          <p:nvPr>
            <p:ph type="sldNum" sz="quarter" idx="12"/>
          </p:nvPr>
        </p:nvSpPr>
        <p:spPr>
          <a:xfrm>
            <a:off x="8148895" y="6411619"/>
            <a:ext cx="512504" cy="365125"/>
          </a:xfrm>
        </p:spPr>
        <p:txBody>
          <a:bodyPr>
            <a:normAutofit/>
          </a:bodyPr>
          <a:lstStyle/>
          <a:p>
            <a:pPr>
              <a:spcAft>
                <a:spcPts val="600"/>
              </a:spcAft>
            </a:pPr>
            <a:fld id="{D3549F50-7AD4-464D-9032-CC0646FB2084}" type="slidenum">
              <a:rPr lang="en-US">
                <a:solidFill>
                  <a:srgbClr val="FFFFFF"/>
                </a:solidFill>
              </a:rPr>
              <a:pPr>
                <a:spcAft>
                  <a:spcPts val="600"/>
                </a:spcAft>
              </a:pPr>
              <a:t>15</a:t>
            </a:fld>
            <a:endParaRPr lang="en-US">
              <a:solidFill>
                <a:srgbClr val="FFFFFF"/>
              </a:solidFill>
            </a:endParaRPr>
          </a:p>
        </p:txBody>
      </p:sp>
      <p:graphicFrame>
        <p:nvGraphicFramePr>
          <p:cNvPr id="5" name="Table 5">
            <a:extLst>
              <a:ext uri="{FF2B5EF4-FFF2-40B4-BE49-F238E27FC236}">
                <a16:creationId xmlns:a16="http://schemas.microsoft.com/office/drawing/2014/main" id="{0B8B7329-B0D3-E6D2-423B-082AA83569EA}"/>
              </a:ext>
            </a:extLst>
          </p:cNvPr>
          <p:cNvGraphicFramePr>
            <a:graphicFrameLocks noGrp="1"/>
          </p:cNvGraphicFramePr>
          <p:nvPr>
            <p:extLst>
              <p:ext uri="{D42A27DB-BD31-4B8C-83A1-F6EECF244321}">
                <p14:modId xmlns:p14="http://schemas.microsoft.com/office/powerpoint/2010/main" val="502304537"/>
              </p:ext>
            </p:extLst>
          </p:nvPr>
        </p:nvGraphicFramePr>
        <p:xfrm>
          <a:off x="15240" y="1199539"/>
          <a:ext cx="9144000" cy="5181600"/>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4225666445"/>
                    </a:ext>
                  </a:extLst>
                </a:gridCol>
                <a:gridCol w="3048000">
                  <a:extLst>
                    <a:ext uri="{9D8B030D-6E8A-4147-A177-3AD203B41FA5}">
                      <a16:colId xmlns:a16="http://schemas.microsoft.com/office/drawing/2014/main" val="3000824276"/>
                    </a:ext>
                  </a:extLst>
                </a:gridCol>
                <a:gridCol w="2971800">
                  <a:extLst>
                    <a:ext uri="{9D8B030D-6E8A-4147-A177-3AD203B41FA5}">
                      <a16:colId xmlns:a16="http://schemas.microsoft.com/office/drawing/2014/main" val="3032311119"/>
                    </a:ext>
                  </a:extLst>
                </a:gridCol>
              </a:tblGrid>
              <a:tr h="5181600">
                <a:tc>
                  <a:txBody>
                    <a:bodyPr/>
                    <a:lstStyle/>
                    <a:p>
                      <a:pPr algn="ctr"/>
                      <a:r>
                        <a:rPr lang="en-US" sz="2800" dirty="0"/>
                        <a:t>Strategic Goal 4</a:t>
                      </a:r>
                    </a:p>
                    <a:p>
                      <a:pPr algn="ctr"/>
                      <a:endParaRPr lang="en-US" dirty="0"/>
                    </a:p>
                    <a:p>
                      <a:pPr algn="ctr"/>
                      <a:r>
                        <a:rPr lang="en-US" sz="2000" b="0" dirty="0"/>
                        <a:t>By June 2026, the CME Church will have provided programmatic resources and ideas to enable local churches to identify new sources of revenue (e.g., online giving, grant writing, governmental programs, etc.) aimed at increasing funds for local ministries by 10% annually beginning not later than 2022</a:t>
                      </a:r>
                    </a:p>
                  </a:txBody>
                  <a:tcPr/>
                </a:tc>
                <a:tc>
                  <a:txBody>
                    <a:bodyPr/>
                    <a:lstStyle/>
                    <a:p>
                      <a:pPr algn="ctr"/>
                      <a:r>
                        <a:rPr lang="en-US" sz="3200" dirty="0"/>
                        <a:t>Strategic Initiative IV</a:t>
                      </a:r>
                    </a:p>
                    <a:p>
                      <a:endParaRPr lang="en-US" sz="1200" dirty="0"/>
                    </a:p>
                    <a:p>
                      <a:pPr algn="ctr"/>
                      <a:r>
                        <a:rPr lang="en-US" sz="2000" b="0" dirty="0"/>
                        <a:t>Stewardship Empowerment Initiative – designed to teach/model stewardship through the use of time, talent and resources</a:t>
                      </a:r>
                    </a:p>
                    <a:p>
                      <a:pPr algn="ctr"/>
                      <a:endParaRPr lang="en-US" sz="2000" b="0" dirty="0"/>
                    </a:p>
                  </a:txBody>
                  <a:tcPr/>
                </a:tc>
                <a:tc>
                  <a:txBody>
                    <a:bodyPr/>
                    <a:lstStyle/>
                    <a:p>
                      <a:endParaRPr lang="en-US" dirty="0"/>
                    </a:p>
                    <a:p>
                      <a:endParaRPr lang="en-US" dirty="0"/>
                    </a:p>
                    <a:p>
                      <a:endParaRPr lang="en-US" dirty="0"/>
                    </a:p>
                    <a:p>
                      <a:endParaRPr lang="en-US" dirty="0"/>
                    </a:p>
                    <a:p>
                      <a:endParaRPr lang="en-US" dirty="0"/>
                    </a:p>
                    <a:p>
                      <a:pPr algn="ctr"/>
                      <a:r>
                        <a:rPr lang="en-US" sz="2800" dirty="0"/>
                        <a:t>Co-owners</a:t>
                      </a:r>
                    </a:p>
                    <a:p>
                      <a:pPr algn="ctr"/>
                      <a:endParaRPr lang="en-US" dirty="0"/>
                    </a:p>
                    <a:p>
                      <a:pPr algn="l"/>
                      <a:r>
                        <a:rPr lang="en-US" sz="2000" b="0" dirty="0"/>
                        <a:t> Dr. Victor Taylor</a:t>
                      </a:r>
                    </a:p>
                    <a:p>
                      <a:pPr algn="l"/>
                      <a:r>
                        <a:rPr lang="en-US" sz="2000" b="0" dirty="0"/>
                        <a:t> Bishop Henry Williamson</a:t>
                      </a:r>
                    </a:p>
                  </a:txBody>
                  <a:tcPr/>
                </a:tc>
                <a:extLst>
                  <a:ext uri="{0D108BD9-81ED-4DB2-BD59-A6C34878D82A}">
                    <a16:rowId xmlns:a16="http://schemas.microsoft.com/office/drawing/2014/main" val="2949332659"/>
                  </a:ext>
                </a:extLst>
              </a:tr>
            </a:tbl>
          </a:graphicData>
        </a:graphic>
      </p:graphicFrame>
      <p:pic>
        <p:nvPicPr>
          <p:cNvPr id="3" name="Picture 2" descr="Text&#10;&#10;Description automatically generated">
            <a:extLst>
              <a:ext uri="{FF2B5EF4-FFF2-40B4-BE49-F238E27FC236}">
                <a16:creationId xmlns:a16="http://schemas.microsoft.com/office/drawing/2014/main" id="{50602485-9E7F-86CB-A854-A9C914C809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3962400"/>
            <a:ext cx="1830950" cy="2342539"/>
          </a:xfrm>
          <a:prstGeom prst="rect">
            <a:avLst/>
          </a:prstGeom>
        </p:spPr>
      </p:pic>
    </p:spTree>
    <p:extLst>
      <p:ext uri="{BB962C8B-B14F-4D97-AF65-F5344CB8AC3E}">
        <p14:creationId xmlns:p14="http://schemas.microsoft.com/office/powerpoint/2010/main" val="3451210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DD2213-5677-5B4C-8802-DE10F69348A4}"/>
              </a:ext>
            </a:extLst>
          </p:cNvPr>
          <p:cNvSpPr>
            <a:spLocks noGrp="1"/>
          </p:cNvSpPr>
          <p:nvPr>
            <p:ph type="sldNum" sz="quarter" idx="12"/>
          </p:nvPr>
        </p:nvSpPr>
        <p:spPr>
          <a:xfrm>
            <a:off x="8148895" y="6411619"/>
            <a:ext cx="512504" cy="365125"/>
          </a:xfrm>
        </p:spPr>
        <p:txBody>
          <a:bodyPr>
            <a:normAutofit/>
          </a:bodyPr>
          <a:lstStyle/>
          <a:p>
            <a:pPr>
              <a:spcAft>
                <a:spcPts val="600"/>
              </a:spcAft>
            </a:pPr>
            <a:fld id="{D3549F50-7AD4-464D-9032-CC0646FB2084}" type="slidenum">
              <a:rPr lang="en-US">
                <a:solidFill>
                  <a:srgbClr val="FFFFFF"/>
                </a:solidFill>
              </a:rPr>
              <a:pPr>
                <a:spcAft>
                  <a:spcPts val="600"/>
                </a:spcAft>
              </a:pPr>
              <a:t>16</a:t>
            </a:fld>
            <a:endParaRPr lang="en-US">
              <a:solidFill>
                <a:srgbClr val="FFFFFF"/>
              </a:solidFill>
            </a:endParaRPr>
          </a:p>
        </p:txBody>
      </p:sp>
      <p:graphicFrame>
        <p:nvGraphicFramePr>
          <p:cNvPr id="5" name="Table 5">
            <a:extLst>
              <a:ext uri="{FF2B5EF4-FFF2-40B4-BE49-F238E27FC236}">
                <a16:creationId xmlns:a16="http://schemas.microsoft.com/office/drawing/2014/main" id="{0B8B7329-B0D3-E6D2-423B-082AA83569EA}"/>
              </a:ext>
            </a:extLst>
          </p:cNvPr>
          <p:cNvGraphicFramePr>
            <a:graphicFrameLocks noGrp="1"/>
          </p:cNvGraphicFramePr>
          <p:nvPr>
            <p:extLst>
              <p:ext uri="{D42A27DB-BD31-4B8C-83A1-F6EECF244321}">
                <p14:modId xmlns:p14="http://schemas.microsoft.com/office/powerpoint/2010/main" val="1065206233"/>
              </p:ext>
            </p:extLst>
          </p:nvPr>
        </p:nvGraphicFramePr>
        <p:xfrm>
          <a:off x="15240" y="1199539"/>
          <a:ext cx="9144000" cy="5181600"/>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4225666445"/>
                    </a:ext>
                  </a:extLst>
                </a:gridCol>
                <a:gridCol w="3048000">
                  <a:extLst>
                    <a:ext uri="{9D8B030D-6E8A-4147-A177-3AD203B41FA5}">
                      <a16:colId xmlns:a16="http://schemas.microsoft.com/office/drawing/2014/main" val="3000824276"/>
                    </a:ext>
                  </a:extLst>
                </a:gridCol>
                <a:gridCol w="2971800">
                  <a:extLst>
                    <a:ext uri="{9D8B030D-6E8A-4147-A177-3AD203B41FA5}">
                      <a16:colId xmlns:a16="http://schemas.microsoft.com/office/drawing/2014/main" val="3032311119"/>
                    </a:ext>
                  </a:extLst>
                </a:gridCol>
              </a:tblGrid>
              <a:tr h="5181600">
                <a:tc>
                  <a:txBody>
                    <a:bodyPr/>
                    <a:lstStyle/>
                    <a:p>
                      <a:pPr algn="ctr"/>
                      <a:endParaRPr lang="en-US" sz="2800" dirty="0"/>
                    </a:p>
                    <a:p>
                      <a:pPr algn="ctr"/>
                      <a:endParaRPr lang="en-US" sz="2800" dirty="0"/>
                    </a:p>
                    <a:p>
                      <a:pPr algn="ctr"/>
                      <a:r>
                        <a:rPr lang="en-US" sz="2800" dirty="0"/>
                        <a:t>Strategic Goal 5</a:t>
                      </a:r>
                    </a:p>
                    <a:p>
                      <a:pPr algn="ctr"/>
                      <a:endParaRPr lang="en-US" dirty="0"/>
                    </a:p>
                    <a:p>
                      <a:pPr algn="ctr"/>
                      <a:r>
                        <a:rPr lang="en-US" sz="2000" b="0" dirty="0"/>
                        <a:t>By June 2026, the CME Church will have leveraged external funding sources like partnerships, grants, and governmental programs to generate an additional 10% of annual funding at the connectional level beginning not later than 2022</a:t>
                      </a:r>
                    </a:p>
                  </a:txBody>
                  <a:tcPr/>
                </a:tc>
                <a:tc>
                  <a:txBody>
                    <a:bodyPr/>
                    <a:lstStyle/>
                    <a:p>
                      <a:pPr algn="ctr"/>
                      <a:r>
                        <a:rPr lang="en-US" sz="3200" dirty="0"/>
                        <a:t>Strategic Initiative IV</a:t>
                      </a:r>
                    </a:p>
                    <a:p>
                      <a:endParaRPr lang="en-US" sz="1200" dirty="0"/>
                    </a:p>
                    <a:p>
                      <a:pPr algn="ctr"/>
                      <a:r>
                        <a:rPr lang="en-US" sz="2000" b="0" dirty="0"/>
                        <a:t>Stewardship Empowerment Initiative – designed to teach/model stewardship through the use of time, talent and resources</a:t>
                      </a:r>
                    </a:p>
                    <a:p>
                      <a:pPr algn="ctr"/>
                      <a:endParaRPr lang="en-US" sz="2000" b="0" dirty="0"/>
                    </a:p>
                  </a:txBody>
                  <a:tcPr/>
                </a:tc>
                <a:tc>
                  <a:txBody>
                    <a:bodyPr/>
                    <a:lstStyle/>
                    <a:p>
                      <a:endParaRPr lang="en-US" dirty="0"/>
                    </a:p>
                    <a:p>
                      <a:endParaRPr lang="en-US" dirty="0"/>
                    </a:p>
                    <a:p>
                      <a:endParaRPr lang="en-US" dirty="0"/>
                    </a:p>
                    <a:p>
                      <a:endParaRPr lang="en-US" dirty="0"/>
                    </a:p>
                    <a:p>
                      <a:endParaRPr lang="en-US" dirty="0"/>
                    </a:p>
                    <a:p>
                      <a:pPr algn="ctr"/>
                      <a:r>
                        <a:rPr lang="en-US" sz="2800" dirty="0"/>
                        <a:t>Co-owners</a:t>
                      </a:r>
                    </a:p>
                    <a:p>
                      <a:pPr algn="ctr"/>
                      <a:endParaRPr lang="en-US" dirty="0"/>
                    </a:p>
                    <a:p>
                      <a:pPr algn="l"/>
                      <a:r>
                        <a:rPr lang="en-US" sz="2000" b="0" dirty="0"/>
                        <a:t> Dr. Victor Taylor</a:t>
                      </a:r>
                    </a:p>
                    <a:p>
                      <a:pPr algn="l"/>
                      <a:r>
                        <a:rPr lang="en-US" sz="2000" b="0" dirty="0"/>
                        <a:t> Bishop Henry Williamson</a:t>
                      </a:r>
                    </a:p>
                  </a:txBody>
                  <a:tcPr/>
                </a:tc>
                <a:extLst>
                  <a:ext uri="{0D108BD9-81ED-4DB2-BD59-A6C34878D82A}">
                    <a16:rowId xmlns:a16="http://schemas.microsoft.com/office/drawing/2014/main" val="2949332659"/>
                  </a:ext>
                </a:extLst>
              </a:tr>
            </a:tbl>
          </a:graphicData>
        </a:graphic>
      </p:graphicFrame>
      <p:pic>
        <p:nvPicPr>
          <p:cNvPr id="6" name="Picture 5">
            <a:extLst>
              <a:ext uri="{FF2B5EF4-FFF2-40B4-BE49-F238E27FC236}">
                <a16:creationId xmlns:a16="http://schemas.microsoft.com/office/drawing/2014/main" id="{A667433E-1B92-67C3-71E2-67746AE998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4267200"/>
            <a:ext cx="2204936" cy="1727200"/>
          </a:xfrm>
          <a:prstGeom prst="rect">
            <a:avLst/>
          </a:prstGeom>
        </p:spPr>
      </p:pic>
    </p:spTree>
    <p:extLst>
      <p:ext uri="{BB962C8B-B14F-4D97-AF65-F5344CB8AC3E}">
        <p14:creationId xmlns:p14="http://schemas.microsoft.com/office/powerpoint/2010/main" val="174199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DD2213-5677-5B4C-8802-DE10F69348A4}"/>
              </a:ext>
            </a:extLst>
          </p:cNvPr>
          <p:cNvSpPr>
            <a:spLocks noGrp="1"/>
          </p:cNvSpPr>
          <p:nvPr>
            <p:ph type="sldNum" sz="quarter" idx="12"/>
          </p:nvPr>
        </p:nvSpPr>
        <p:spPr>
          <a:xfrm>
            <a:off x="8148895" y="6411619"/>
            <a:ext cx="512504" cy="365125"/>
          </a:xfrm>
        </p:spPr>
        <p:txBody>
          <a:bodyPr>
            <a:normAutofit/>
          </a:bodyPr>
          <a:lstStyle/>
          <a:p>
            <a:pPr>
              <a:spcAft>
                <a:spcPts val="600"/>
              </a:spcAft>
            </a:pPr>
            <a:fld id="{D3549F50-7AD4-464D-9032-CC0646FB2084}" type="slidenum">
              <a:rPr lang="en-US">
                <a:solidFill>
                  <a:srgbClr val="FFFFFF"/>
                </a:solidFill>
              </a:rPr>
              <a:pPr>
                <a:spcAft>
                  <a:spcPts val="600"/>
                </a:spcAft>
              </a:pPr>
              <a:t>17</a:t>
            </a:fld>
            <a:endParaRPr lang="en-US">
              <a:solidFill>
                <a:srgbClr val="FFFFFF"/>
              </a:solidFill>
            </a:endParaRPr>
          </a:p>
        </p:txBody>
      </p:sp>
      <p:graphicFrame>
        <p:nvGraphicFramePr>
          <p:cNvPr id="5" name="Table 5">
            <a:extLst>
              <a:ext uri="{FF2B5EF4-FFF2-40B4-BE49-F238E27FC236}">
                <a16:creationId xmlns:a16="http://schemas.microsoft.com/office/drawing/2014/main" id="{0B8B7329-B0D3-E6D2-423B-082AA83569EA}"/>
              </a:ext>
            </a:extLst>
          </p:cNvPr>
          <p:cNvGraphicFramePr>
            <a:graphicFrameLocks noGrp="1"/>
          </p:cNvGraphicFramePr>
          <p:nvPr>
            <p:extLst>
              <p:ext uri="{D42A27DB-BD31-4B8C-83A1-F6EECF244321}">
                <p14:modId xmlns:p14="http://schemas.microsoft.com/office/powerpoint/2010/main" val="1768959129"/>
              </p:ext>
            </p:extLst>
          </p:nvPr>
        </p:nvGraphicFramePr>
        <p:xfrm>
          <a:off x="15240" y="1199539"/>
          <a:ext cx="9144000" cy="5181600"/>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4225666445"/>
                    </a:ext>
                  </a:extLst>
                </a:gridCol>
                <a:gridCol w="3048000">
                  <a:extLst>
                    <a:ext uri="{9D8B030D-6E8A-4147-A177-3AD203B41FA5}">
                      <a16:colId xmlns:a16="http://schemas.microsoft.com/office/drawing/2014/main" val="3000824276"/>
                    </a:ext>
                  </a:extLst>
                </a:gridCol>
                <a:gridCol w="2971800">
                  <a:extLst>
                    <a:ext uri="{9D8B030D-6E8A-4147-A177-3AD203B41FA5}">
                      <a16:colId xmlns:a16="http://schemas.microsoft.com/office/drawing/2014/main" val="3032311119"/>
                    </a:ext>
                  </a:extLst>
                </a:gridCol>
              </a:tblGrid>
              <a:tr h="5181600">
                <a:tc>
                  <a:txBody>
                    <a:bodyPr/>
                    <a:lstStyle/>
                    <a:p>
                      <a:pPr algn="ctr"/>
                      <a:endParaRPr lang="en-US" sz="2800" dirty="0"/>
                    </a:p>
                    <a:p>
                      <a:pPr algn="ctr"/>
                      <a:endParaRPr lang="en-US" sz="2800" dirty="0"/>
                    </a:p>
                    <a:p>
                      <a:pPr algn="ctr"/>
                      <a:r>
                        <a:rPr lang="en-US" sz="2800" dirty="0"/>
                        <a:t>Strategic Goal 6</a:t>
                      </a:r>
                    </a:p>
                    <a:p>
                      <a:pPr algn="ctr"/>
                      <a:endParaRPr lang="en-US" dirty="0"/>
                    </a:p>
                    <a:p>
                      <a:pPr algn="ctr"/>
                      <a:r>
                        <a:rPr lang="en-US" sz="2000" b="0" dirty="0"/>
                        <a:t>By June 2026, the CME Church will have engaged 75% of CME congregations in effective ministries aimed at meeting the needs of the local community in the areas of justice, health and wellness or other concerns unique to that local community.</a:t>
                      </a:r>
                    </a:p>
                  </a:txBody>
                  <a:tcPr/>
                </a:tc>
                <a:tc>
                  <a:txBody>
                    <a:bodyPr/>
                    <a:lstStyle/>
                    <a:p>
                      <a:pPr algn="ctr"/>
                      <a:r>
                        <a:rPr lang="en-US" sz="3200" dirty="0"/>
                        <a:t>Strategic Initiative V</a:t>
                      </a:r>
                    </a:p>
                    <a:p>
                      <a:endParaRPr lang="en-US" sz="1200" dirty="0"/>
                    </a:p>
                    <a:p>
                      <a:pPr algn="ctr"/>
                      <a:r>
                        <a:rPr lang="en-US" sz="2000" b="0" dirty="0"/>
                        <a:t>Congregational Ministries Manual</a:t>
                      </a:r>
                    </a:p>
                    <a:p>
                      <a:pPr algn="ctr"/>
                      <a:endParaRPr lang="en-US" sz="2000" b="0" dirty="0"/>
                    </a:p>
                  </a:txBody>
                  <a:tcPr/>
                </a:tc>
                <a:tc>
                  <a:txBody>
                    <a:bodyPr/>
                    <a:lstStyle/>
                    <a:p>
                      <a:endParaRPr lang="en-US" dirty="0"/>
                    </a:p>
                    <a:p>
                      <a:endParaRPr lang="en-US" dirty="0"/>
                    </a:p>
                    <a:p>
                      <a:endParaRPr lang="en-US" dirty="0"/>
                    </a:p>
                    <a:p>
                      <a:endParaRPr lang="en-US" dirty="0"/>
                    </a:p>
                    <a:p>
                      <a:endParaRPr lang="en-US" dirty="0"/>
                    </a:p>
                    <a:p>
                      <a:pPr algn="ctr"/>
                      <a:r>
                        <a:rPr lang="en-US" sz="2800" dirty="0"/>
                        <a:t>Co-owners</a:t>
                      </a:r>
                    </a:p>
                    <a:p>
                      <a:pPr algn="ctr"/>
                      <a:endParaRPr lang="en-US" dirty="0"/>
                    </a:p>
                    <a:p>
                      <a:pPr algn="l"/>
                      <a:r>
                        <a:rPr lang="en-US" sz="2000" b="0" dirty="0"/>
                        <a:t> Dr. Jacqueline Scott</a:t>
                      </a:r>
                    </a:p>
                    <a:p>
                      <a:pPr algn="l"/>
                      <a:r>
                        <a:rPr lang="en-US" sz="2000" b="0" dirty="0"/>
                        <a:t> Bishop Sylvester Williams</a:t>
                      </a:r>
                    </a:p>
                  </a:txBody>
                  <a:tcPr/>
                </a:tc>
                <a:extLst>
                  <a:ext uri="{0D108BD9-81ED-4DB2-BD59-A6C34878D82A}">
                    <a16:rowId xmlns:a16="http://schemas.microsoft.com/office/drawing/2014/main" val="2949332659"/>
                  </a:ext>
                </a:extLst>
              </a:tr>
            </a:tbl>
          </a:graphicData>
        </a:graphic>
      </p:graphicFrame>
      <p:pic>
        <p:nvPicPr>
          <p:cNvPr id="3" name="Picture 2" descr="A group of people posing for the camera&#10;&#10;Description automatically generated with medium confidence">
            <a:extLst>
              <a:ext uri="{FF2B5EF4-FFF2-40B4-BE49-F238E27FC236}">
                <a16:creationId xmlns:a16="http://schemas.microsoft.com/office/drawing/2014/main" id="{0DA20318-058E-5A6C-192F-11A9996C0B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3276600"/>
            <a:ext cx="2311400" cy="2984500"/>
          </a:xfrm>
          <a:prstGeom prst="rect">
            <a:avLst/>
          </a:prstGeom>
        </p:spPr>
      </p:pic>
    </p:spTree>
    <p:extLst>
      <p:ext uri="{BB962C8B-B14F-4D97-AF65-F5344CB8AC3E}">
        <p14:creationId xmlns:p14="http://schemas.microsoft.com/office/powerpoint/2010/main" val="2839195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DD2213-5677-5B4C-8802-DE10F69348A4}"/>
              </a:ext>
            </a:extLst>
          </p:cNvPr>
          <p:cNvSpPr>
            <a:spLocks noGrp="1"/>
          </p:cNvSpPr>
          <p:nvPr>
            <p:ph type="sldNum" sz="quarter" idx="12"/>
          </p:nvPr>
        </p:nvSpPr>
        <p:spPr>
          <a:xfrm>
            <a:off x="8148895" y="6411619"/>
            <a:ext cx="512504" cy="365125"/>
          </a:xfrm>
        </p:spPr>
        <p:txBody>
          <a:bodyPr>
            <a:normAutofit/>
          </a:bodyPr>
          <a:lstStyle/>
          <a:p>
            <a:pPr>
              <a:spcAft>
                <a:spcPts val="600"/>
              </a:spcAft>
            </a:pPr>
            <a:fld id="{D3549F50-7AD4-464D-9032-CC0646FB2084}" type="slidenum">
              <a:rPr lang="en-US">
                <a:solidFill>
                  <a:srgbClr val="FFFFFF"/>
                </a:solidFill>
              </a:rPr>
              <a:pPr>
                <a:spcAft>
                  <a:spcPts val="600"/>
                </a:spcAft>
              </a:pPr>
              <a:t>18</a:t>
            </a:fld>
            <a:endParaRPr lang="en-US">
              <a:solidFill>
                <a:srgbClr val="FFFFFF"/>
              </a:solidFill>
            </a:endParaRPr>
          </a:p>
        </p:txBody>
      </p:sp>
      <p:graphicFrame>
        <p:nvGraphicFramePr>
          <p:cNvPr id="5" name="Table 5">
            <a:extLst>
              <a:ext uri="{FF2B5EF4-FFF2-40B4-BE49-F238E27FC236}">
                <a16:creationId xmlns:a16="http://schemas.microsoft.com/office/drawing/2014/main" id="{0B8B7329-B0D3-E6D2-423B-082AA83569EA}"/>
              </a:ext>
            </a:extLst>
          </p:cNvPr>
          <p:cNvGraphicFramePr>
            <a:graphicFrameLocks noGrp="1"/>
          </p:cNvGraphicFramePr>
          <p:nvPr>
            <p:extLst>
              <p:ext uri="{D42A27DB-BD31-4B8C-83A1-F6EECF244321}">
                <p14:modId xmlns:p14="http://schemas.microsoft.com/office/powerpoint/2010/main" val="2227339795"/>
              </p:ext>
            </p:extLst>
          </p:nvPr>
        </p:nvGraphicFramePr>
        <p:xfrm>
          <a:off x="15240" y="1199539"/>
          <a:ext cx="9128760" cy="5212080"/>
        </p:xfrm>
        <a:graphic>
          <a:graphicData uri="http://schemas.openxmlformats.org/drawingml/2006/table">
            <a:tbl>
              <a:tblPr firstRow="1" bandRow="1">
                <a:tableStyleId>{5C22544A-7EE6-4342-B048-85BDC9FD1C3A}</a:tableStyleId>
              </a:tblPr>
              <a:tblGrid>
                <a:gridCol w="3118993">
                  <a:extLst>
                    <a:ext uri="{9D8B030D-6E8A-4147-A177-3AD203B41FA5}">
                      <a16:colId xmlns:a16="http://schemas.microsoft.com/office/drawing/2014/main" val="4225666445"/>
                    </a:ext>
                  </a:extLst>
                </a:gridCol>
                <a:gridCol w="3042920">
                  <a:extLst>
                    <a:ext uri="{9D8B030D-6E8A-4147-A177-3AD203B41FA5}">
                      <a16:colId xmlns:a16="http://schemas.microsoft.com/office/drawing/2014/main" val="3000824276"/>
                    </a:ext>
                  </a:extLst>
                </a:gridCol>
                <a:gridCol w="2966847">
                  <a:extLst>
                    <a:ext uri="{9D8B030D-6E8A-4147-A177-3AD203B41FA5}">
                      <a16:colId xmlns:a16="http://schemas.microsoft.com/office/drawing/2014/main" val="3032311119"/>
                    </a:ext>
                  </a:extLst>
                </a:gridCol>
              </a:tblGrid>
              <a:tr h="5212080">
                <a:tc>
                  <a:txBody>
                    <a:bodyPr/>
                    <a:lstStyle/>
                    <a:p>
                      <a:pPr algn="ctr"/>
                      <a:endParaRPr lang="en-US" sz="2800" dirty="0"/>
                    </a:p>
                    <a:p>
                      <a:pPr algn="ctr"/>
                      <a:endParaRPr lang="en-US" sz="2800" dirty="0"/>
                    </a:p>
                    <a:p>
                      <a:pPr algn="ctr"/>
                      <a:r>
                        <a:rPr lang="en-US" sz="2800" dirty="0"/>
                        <a:t>Strategic Goal 6</a:t>
                      </a:r>
                    </a:p>
                    <a:p>
                      <a:pPr algn="ctr"/>
                      <a:endParaRPr lang="en-US" dirty="0"/>
                    </a:p>
                    <a:p>
                      <a:pPr algn="ctr"/>
                      <a:r>
                        <a:rPr lang="en-US" sz="2000" b="0" dirty="0"/>
                        <a:t>By June 2026, the CME Church will have engaged 75% of CME congregations in effective ministries aimed at meeting the needs of the local community in the areas of justice, health and wellness or other concerns unique to that local community.</a:t>
                      </a:r>
                    </a:p>
                  </a:txBody>
                  <a:tcPr/>
                </a:tc>
                <a:tc>
                  <a:txBody>
                    <a:bodyPr/>
                    <a:lstStyle/>
                    <a:p>
                      <a:pPr algn="ctr"/>
                      <a:r>
                        <a:rPr lang="en-US" sz="3200" dirty="0"/>
                        <a:t>Strategic Initiative VI</a:t>
                      </a:r>
                    </a:p>
                    <a:p>
                      <a:endParaRPr lang="en-US" sz="1200" dirty="0"/>
                    </a:p>
                    <a:p>
                      <a:pPr algn="ctr"/>
                      <a:r>
                        <a:rPr lang="en-US" sz="2000" b="0" dirty="0"/>
                        <a:t>Measurement of Outreach Ministry</a:t>
                      </a:r>
                    </a:p>
                    <a:p>
                      <a:pPr algn="ctr"/>
                      <a:endParaRPr lang="en-US" sz="2000" b="0" dirty="0"/>
                    </a:p>
                  </a:txBody>
                  <a:tcPr/>
                </a:tc>
                <a:tc>
                  <a:txBody>
                    <a:bodyPr/>
                    <a:lstStyle/>
                    <a:p>
                      <a:endParaRPr lang="en-US" dirty="0"/>
                    </a:p>
                    <a:p>
                      <a:endParaRPr lang="en-US" dirty="0"/>
                    </a:p>
                    <a:p>
                      <a:endParaRPr lang="en-US" dirty="0"/>
                    </a:p>
                    <a:p>
                      <a:endParaRPr lang="en-US" dirty="0"/>
                    </a:p>
                    <a:p>
                      <a:endParaRPr lang="en-US" dirty="0"/>
                    </a:p>
                    <a:p>
                      <a:pPr algn="ctr"/>
                      <a:r>
                        <a:rPr lang="en-US" sz="2800" dirty="0"/>
                        <a:t>Co-owners</a:t>
                      </a:r>
                    </a:p>
                    <a:p>
                      <a:pPr algn="ctr"/>
                      <a:endParaRPr lang="en-US" dirty="0"/>
                    </a:p>
                    <a:p>
                      <a:pPr algn="l"/>
                      <a:r>
                        <a:rPr lang="en-US" sz="2000" b="0" dirty="0"/>
                        <a:t> Dr. Clifford Harris</a:t>
                      </a:r>
                    </a:p>
                    <a:p>
                      <a:pPr algn="l"/>
                      <a:r>
                        <a:rPr lang="en-US" sz="2000" b="0" dirty="0"/>
                        <a:t> Bishop Marvin Thomas</a:t>
                      </a:r>
                    </a:p>
                  </a:txBody>
                  <a:tcPr/>
                </a:tc>
                <a:extLst>
                  <a:ext uri="{0D108BD9-81ED-4DB2-BD59-A6C34878D82A}">
                    <a16:rowId xmlns:a16="http://schemas.microsoft.com/office/drawing/2014/main" val="2949332659"/>
                  </a:ext>
                </a:extLst>
              </a:tr>
            </a:tbl>
          </a:graphicData>
        </a:graphic>
      </p:graphicFrame>
      <p:pic>
        <p:nvPicPr>
          <p:cNvPr id="6" name="Picture 5" descr="A picture containing text, person, blackboard&#10;&#10;Description automatically generated">
            <a:extLst>
              <a:ext uri="{FF2B5EF4-FFF2-40B4-BE49-F238E27FC236}">
                <a16:creationId xmlns:a16="http://schemas.microsoft.com/office/drawing/2014/main" id="{CE68987D-CA46-7632-D0F7-1D7631FA915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276600" y="4038600"/>
            <a:ext cx="2857500" cy="1905000"/>
          </a:xfrm>
          <a:prstGeom prst="rect">
            <a:avLst/>
          </a:prstGeom>
        </p:spPr>
      </p:pic>
    </p:spTree>
    <p:extLst>
      <p:ext uri="{BB962C8B-B14F-4D97-AF65-F5344CB8AC3E}">
        <p14:creationId xmlns:p14="http://schemas.microsoft.com/office/powerpoint/2010/main" val="3028811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2E3DB-4624-3648-B1E7-B3CEC4B37782}"/>
              </a:ext>
            </a:extLst>
          </p:cNvPr>
          <p:cNvSpPr>
            <a:spLocks noGrp="1"/>
          </p:cNvSpPr>
          <p:nvPr>
            <p:ph type="title"/>
          </p:nvPr>
        </p:nvSpPr>
        <p:spPr>
          <a:xfrm>
            <a:off x="381000" y="253213"/>
            <a:ext cx="8229600" cy="850514"/>
          </a:xfrm>
        </p:spPr>
        <p:txBody>
          <a:bodyPr>
            <a:normAutofit/>
          </a:bodyPr>
          <a:lstStyle/>
          <a:p>
            <a:r>
              <a:rPr lang="en-US" sz="3200" b="1" dirty="0">
                <a:solidFill>
                  <a:srgbClr val="0432FF"/>
                </a:solidFill>
                <a:latin typeface="+mn-lt"/>
              </a:rPr>
              <a:t>Summary of Strategic Goals &amp; Initiatives</a:t>
            </a:r>
          </a:p>
        </p:txBody>
      </p:sp>
      <p:graphicFrame>
        <p:nvGraphicFramePr>
          <p:cNvPr id="5" name="Content Placeholder 4">
            <a:extLst>
              <a:ext uri="{FF2B5EF4-FFF2-40B4-BE49-F238E27FC236}">
                <a16:creationId xmlns:a16="http://schemas.microsoft.com/office/drawing/2014/main" id="{55886B59-4EBF-D843-B28E-8B00A4763DD8}"/>
              </a:ext>
            </a:extLst>
          </p:cNvPr>
          <p:cNvGraphicFramePr>
            <a:graphicFrameLocks noGrp="1"/>
          </p:cNvGraphicFramePr>
          <p:nvPr>
            <p:ph idx="1"/>
          </p:nvPr>
        </p:nvGraphicFramePr>
        <p:xfrm>
          <a:off x="75830" y="1097916"/>
          <a:ext cx="8915770" cy="5455920"/>
        </p:xfrm>
        <a:graphic>
          <a:graphicData uri="http://schemas.openxmlformats.org/drawingml/2006/table">
            <a:tbl>
              <a:tblPr firstRow="1" bandRow="1">
                <a:tableStyleId>{5C22544A-7EE6-4342-B048-85BDC9FD1C3A}</a:tableStyleId>
              </a:tblPr>
              <a:tblGrid>
                <a:gridCol w="3962770">
                  <a:extLst>
                    <a:ext uri="{9D8B030D-6E8A-4147-A177-3AD203B41FA5}">
                      <a16:colId xmlns:a16="http://schemas.microsoft.com/office/drawing/2014/main" val="1726785431"/>
                    </a:ext>
                  </a:extLst>
                </a:gridCol>
                <a:gridCol w="1905370">
                  <a:extLst>
                    <a:ext uri="{9D8B030D-6E8A-4147-A177-3AD203B41FA5}">
                      <a16:colId xmlns:a16="http://schemas.microsoft.com/office/drawing/2014/main" val="1175574697"/>
                    </a:ext>
                  </a:extLst>
                </a:gridCol>
                <a:gridCol w="685800">
                  <a:extLst>
                    <a:ext uri="{9D8B030D-6E8A-4147-A177-3AD203B41FA5}">
                      <a16:colId xmlns:a16="http://schemas.microsoft.com/office/drawing/2014/main" val="2799441879"/>
                    </a:ext>
                  </a:extLst>
                </a:gridCol>
                <a:gridCol w="685430">
                  <a:extLst>
                    <a:ext uri="{9D8B030D-6E8A-4147-A177-3AD203B41FA5}">
                      <a16:colId xmlns:a16="http://schemas.microsoft.com/office/drawing/2014/main" val="451261137"/>
                    </a:ext>
                  </a:extLst>
                </a:gridCol>
                <a:gridCol w="1676400">
                  <a:extLst>
                    <a:ext uri="{9D8B030D-6E8A-4147-A177-3AD203B41FA5}">
                      <a16:colId xmlns:a16="http://schemas.microsoft.com/office/drawing/2014/main" val="3082585203"/>
                    </a:ext>
                  </a:extLst>
                </a:gridCol>
              </a:tblGrid>
              <a:tr h="370840">
                <a:tc>
                  <a:txBody>
                    <a:bodyPr/>
                    <a:lstStyle/>
                    <a:p>
                      <a:pPr algn="ctr"/>
                      <a:r>
                        <a:rPr lang="en-US" sz="1100" dirty="0"/>
                        <a:t>Strategic Goals</a:t>
                      </a:r>
                    </a:p>
                    <a:p>
                      <a:pPr algn="ctr"/>
                      <a:r>
                        <a:rPr lang="en-US" sz="1100" dirty="0"/>
                        <a:t>By JUNE 2026, the CME Church will have…..</a:t>
                      </a:r>
                    </a:p>
                  </a:txBody>
                  <a:tcPr/>
                </a:tc>
                <a:tc>
                  <a:txBody>
                    <a:bodyPr/>
                    <a:lstStyle/>
                    <a:p>
                      <a:pPr algn="ctr"/>
                      <a:endParaRPr lang="en-US" sz="1100" dirty="0"/>
                    </a:p>
                    <a:p>
                      <a:pPr algn="ctr"/>
                      <a:r>
                        <a:rPr lang="en-US" sz="1100" dirty="0"/>
                        <a:t>Strategic Initiative </a:t>
                      </a:r>
                    </a:p>
                  </a:txBody>
                  <a:tcPr/>
                </a:tc>
                <a:tc>
                  <a:txBody>
                    <a:bodyPr/>
                    <a:lstStyle/>
                    <a:p>
                      <a:pPr algn="ctr"/>
                      <a:r>
                        <a:rPr lang="en-US" sz="1050" dirty="0"/>
                        <a:t>Goal(s) Supported </a:t>
                      </a:r>
                    </a:p>
                  </a:txBody>
                  <a:tcPr/>
                </a:tc>
                <a:tc>
                  <a:txBody>
                    <a:bodyPr/>
                    <a:lstStyle/>
                    <a:p>
                      <a:pPr algn="ctr"/>
                      <a:r>
                        <a:rPr lang="en-US" sz="1050" dirty="0"/>
                        <a:t>Passed?</a:t>
                      </a:r>
                    </a:p>
                    <a:p>
                      <a:pPr algn="ctr"/>
                      <a:r>
                        <a:rPr lang="en-US" sz="1050" dirty="0"/>
                        <a:t>Yes or No?</a:t>
                      </a:r>
                    </a:p>
                  </a:txBody>
                  <a:tcPr/>
                </a:tc>
                <a:tc>
                  <a:txBody>
                    <a:bodyPr/>
                    <a:lstStyle/>
                    <a:p>
                      <a:pPr algn="ctr"/>
                      <a:endParaRPr lang="en-US" sz="1200" dirty="0"/>
                    </a:p>
                    <a:p>
                      <a:pPr algn="ctr"/>
                      <a:r>
                        <a:rPr lang="en-US" sz="1200" dirty="0"/>
                        <a:t>Initiative Co-Owners </a:t>
                      </a:r>
                    </a:p>
                  </a:txBody>
                  <a:tcPr/>
                </a:tc>
                <a:extLst>
                  <a:ext uri="{0D108BD9-81ED-4DB2-BD59-A6C34878D82A}">
                    <a16:rowId xmlns:a16="http://schemas.microsoft.com/office/drawing/2014/main" val="3864191172"/>
                  </a:ext>
                </a:extLst>
              </a:tr>
              <a:tr h="370840">
                <a:tc>
                  <a:txBody>
                    <a:bodyPr/>
                    <a:lstStyle/>
                    <a:p>
                      <a:pPr marL="228600" indent="-228600">
                        <a:buFont typeface="+mj-lt"/>
                        <a:buAutoNum type="arabicPeriod"/>
                      </a:pPr>
                      <a:r>
                        <a:rPr lang="en-US" sz="1050" dirty="0"/>
                        <a:t>delivered and promoted a Spiritual Discipleship Ministry (SDM) in which 100% of our local churches will be active participants.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lang="en-US" sz="1050" b="0" dirty="0">
                          <a:solidFill>
                            <a:prstClr val="black"/>
                          </a:solidFill>
                          <a:cs typeface="Arial" pitchFamily="34" charset="0"/>
                        </a:rPr>
                        <a:t>Develop &amp; Pilot a Discipleship Program</a:t>
                      </a:r>
                    </a:p>
                  </a:txBody>
                  <a:tcPr/>
                </a:tc>
                <a:tc>
                  <a:txBody>
                    <a:bodyPr/>
                    <a:lstStyle/>
                    <a:p>
                      <a:pPr algn="ctr"/>
                      <a:r>
                        <a:rPr lang="en-US" sz="1050" dirty="0"/>
                        <a:t>1</a:t>
                      </a:r>
                    </a:p>
                  </a:txBody>
                  <a:tcPr/>
                </a:tc>
                <a:tc>
                  <a:txBody>
                    <a:bodyPr/>
                    <a:lstStyle/>
                    <a:p>
                      <a:pPr algn="ctr"/>
                      <a:r>
                        <a:rPr lang="en-US" sz="1050" b="1" dirty="0">
                          <a:solidFill>
                            <a:srgbClr val="0432FF"/>
                          </a:solidFill>
                        </a:rPr>
                        <a:t>YES</a:t>
                      </a:r>
                    </a:p>
                  </a:txBody>
                  <a:tcPr/>
                </a:tc>
                <a:tc>
                  <a:txBody>
                    <a:bodyPr/>
                    <a:lstStyle/>
                    <a:p>
                      <a:pPr marL="171450" indent="-171450">
                        <a:buFont typeface="Arial" panose="020B0604020202020204" pitchFamily="34" charset="0"/>
                        <a:buChar char="•"/>
                      </a:pPr>
                      <a:r>
                        <a:rPr lang="en-US" sz="1100" dirty="0"/>
                        <a:t>Carmichael Crutchfield</a:t>
                      </a:r>
                    </a:p>
                    <a:p>
                      <a:pPr marL="171450" indent="-171450">
                        <a:buFont typeface="Arial" panose="020B0604020202020204" pitchFamily="34" charset="0"/>
                        <a:buChar char="•"/>
                      </a:pPr>
                      <a:r>
                        <a:rPr lang="en-US" sz="1100" dirty="0"/>
                        <a:t>Teresa Jefferson-Snorton</a:t>
                      </a:r>
                    </a:p>
                  </a:txBody>
                  <a:tcPr/>
                </a:tc>
                <a:extLst>
                  <a:ext uri="{0D108BD9-81ED-4DB2-BD59-A6C34878D82A}">
                    <a16:rowId xmlns:a16="http://schemas.microsoft.com/office/drawing/2014/main" val="1771825575"/>
                  </a:ext>
                </a:extLst>
              </a:tr>
              <a:tr h="0">
                <a:tc>
                  <a:txBody>
                    <a:bodyPr/>
                    <a:lstStyle/>
                    <a:p>
                      <a:pPr marL="228600" indent="-228600">
                        <a:buFont typeface="+mj-lt"/>
                        <a:buAutoNum type="arabicPeriod" startAt="2"/>
                      </a:pPr>
                      <a:r>
                        <a:rPr lang="en-US" sz="1050" dirty="0"/>
                        <a:t>dramatically increased our impact internationally as evidenced by:</a:t>
                      </a:r>
                    </a:p>
                    <a:p>
                      <a:pPr marL="685800" lvl="1" indent="-228600">
                        <a:buFont typeface="Arial" panose="020B0604020202020204" pitchFamily="34" charset="0"/>
                        <a:buChar char="•"/>
                      </a:pPr>
                      <a:r>
                        <a:rPr lang="en-US" sz="1050" dirty="0"/>
                        <a:t># of focused missions and partnerships</a:t>
                      </a:r>
                    </a:p>
                    <a:p>
                      <a:pPr marL="685800" lvl="1" indent="-228600">
                        <a:buFont typeface="Arial" panose="020B0604020202020204" pitchFamily="34" charset="0"/>
                        <a:buChar char="•"/>
                      </a:pPr>
                      <a:r>
                        <a:rPr lang="en-US" sz="1050" dirty="0"/>
                        <a:t># of operationally sustainable and funded projects</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mj-lt"/>
                        <a:buAutoNum type="romanUcPeriod" startAt="2"/>
                        <a:tabLst/>
                        <a:defRPr/>
                      </a:pPr>
                      <a:r>
                        <a:rPr lang="en-US" sz="1050" dirty="0"/>
                        <a:t>Establish a clearly defined structure to consistently support and manage CME mission work.</a:t>
                      </a:r>
                    </a:p>
                  </a:txBody>
                  <a:tcPr/>
                </a:tc>
                <a:tc>
                  <a:txBody>
                    <a:bodyPr/>
                    <a:lstStyle/>
                    <a:p>
                      <a:pPr algn="ctr"/>
                      <a:r>
                        <a:rPr lang="en-US" sz="1050" dirty="0"/>
                        <a:t>2</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432FF"/>
                          </a:solidFill>
                          <a:effectLst/>
                          <a:uLnTx/>
                          <a:uFillTx/>
                          <a:latin typeface="Calibri" panose="020F0502020204030204"/>
                          <a:ea typeface="+mn-ea"/>
                          <a:cs typeface="+mn-cs"/>
                        </a:rPr>
                        <a:t>YES</a:t>
                      </a:r>
                      <a:endParaRPr kumimoji="0" lang="en-US" sz="1050" b="1" i="0" u="none" strike="noStrike" kern="1200" cap="none" spc="0" normalizeH="0" baseline="0" noProof="0" dirty="0">
                        <a:ln>
                          <a:noFill/>
                        </a:ln>
                        <a:solidFill>
                          <a:srgbClr val="0432FF"/>
                        </a:solidFill>
                        <a:effectLst/>
                        <a:uLnTx/>
                        <a:uFillTx/>
                        <a:latin typeface="Calibri" panose="020F0502020204030204"/>
                        <a:ea typeface="+mn-ea"/>
                        <a:cs typeface="+mn-cs"/>
                      </a:endParaRPr>
                    </a:p>
                  </a:txBody>
                  <a:tcPr/>
                </a:tc>
                <a:tc>
                  <a:txBody>
                    <a:bodyPr/>
                    <a:lstStyle/>
                    <a:p>
                      <a:pPr marL="171450" indent="-171450">
                        <a:buFont typeface="Arial" panose="020B0604020202020204" pitchFamily="34" charset="0"/>
                        <a:buChar char="•"/>
                      </a:pPr>
                      <a:r>
                        <a:rPr lang="en-US" sz="1100" dirty="0"/>
                        <a:t>James Walker</a:t>
                      </a:r>
                    </a:p>
                    <a:p>
                      <a:pPr marL="171450" indent="-171450">
                        <a:buFont typeface="Arial" panose="020B0604020202020204" pitchFamily="34" charset="0"/>
                        <a:buChar char="•"/>
                      </a:pPr>
                      <a:r>
                        <a:rPr lang="en-US" sz="1100" dirty="0"/>
                        <a:t>Pené Woods</a:t>
                      </a:r>
                    </a:p>
                  </a:txBody>
                  <a:tcPr/>
                </a:tc>
                <a:extLst>
                  <a:ext uri="{0D108BD9-81ED-4DB2-BD59-A6C34878D82A}">
                    <a16:rowId xmlns:a16="http://schemas.microsoft.com/office/drawing/2014/main" val="1507842455"/>
                  </a:ext>
                </a:extLst>
              </a:tr>
              <a:tr h="370840">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050" b="0" dirty="0"/>
                        <a:t>increased the overall healthy church profile throughout the denomination by:</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0" dirty="0">
                          <a:solidFill>
                            <a:prstClr val="black"/>
                          </a:solidFill>
                          <a:cs typeface="Arial" pitchFamily="34" charset="0"/>
                        </a:rPr>
                        <a:t>Creating a Vibrant Church initiative with </a:t>
                      </a:r>
                      <a:r>
                        <a:rPr lang="en-US" sz="1050" b="0" dirty="0">
                          <a:solidFill>
                            <a:schemeClr val="tx1"/>
                          </a:solidFill>
                          <a:cs typeface="Arial" pitchFamily="34" charset="0"/>
                        </a:rPr>
                        <a:t>80%</a:t>
                      </a:r>
                      <a:r>
                        <a:rPr lang="en-US" sz="1050" b="0" dirty="0">
                          <a:solidFill>
                            <a:srgbClr val="FF0000"/>
                          </a:solidFill>
                          <a:cs typeface="Arial" pitchFamily="34" charset="0"/>
                        </a:rPr>
                        <a:t> </a:t>
                      </a:r>
                      <a:r>
                        <a:rPr lang="en-US" sz="1050" b="0" dirty="0">
                          <a:solidFill>
                            <a:prstClr val="black"/>
                          </a:solidFill>
                          <a:cs typeface="Arial" pitchFamily="34" charset="0"/>
                        </a:rPr>
                        <a:t>of local pastors and churches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0" dirty="0">
                          <a:solidFill>
                            <a:prstClr val="black"/>
                          </a:solidFill>
                          <a:cs typeface="Arial" pitchFamily="34" charset="0"/>
                        </a:rPr>
                        <a:t>Deploying Vibrant Church standards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0" dirty="0">
                          <a:solidFill>
                            <a:prstClr val="black"/>
                          </a:solidFill>
                          <a:cs typeface="Arial" pitchFamily="34" charset="0"/>
                        </a:rPr>
                        <a:t>Planting new churches</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mj-lt"/>
                        <a:buAutoNum type="romanUcPeriod" startAt="3"/>
                        <a:tabLst/>
                        <a:defRPr/>
                      </a:pPr>
                      <a:r>
                        <a:rPr lang="en-US" sz="1050" dirty="0"/>
                        <a:t>Church Growth Initiative</a:t>
                      </a:r>
                    </a:p>
                  </a:txBody>
                  <a:tcPr/>
                </a:tc>
                <a:tc>
                  <a:txBody>
                    <a:bodyPr/>
                    <a:lstStyle/>
                    <a:p>
                      <a:pPr algn="ctr"/>
                      <a:r>
                        <a:rPr lang="en-US" sz="1050" dirty="0"/>
                        <a:t>3</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432FF"/>
                          </a:solidFill>
                          <a:effectLst/>
                          <a:uLnTx/>
                          <a:uFillTx/>
                          <a:latin typeface="Calibri" panose="020F0502020204030204"/>
                          <a:ea typeface="+mn-ea"/>
                          <a:cs typeface="+mn-cs"/>
                        </a:rPr>
                        <a:t>YES</a:t>
                      </a:r>
                      <a:endParaRPr kumimoji="0" lang="en-US" sz="1050" b="1" i="0" u="none" strike="noStrike" kern="1200" cap="none" spc="0" normalizeH="0" baseline="0" noProof="0" dirty="0">
                        <a:ln>
                          <a:noFill/>
                        </a:ln>
                        <a:solidFill>
                          <a:srgbClr val="0432FF"/>
                        </a:solidFill>
                        <a:effectLst/>
                        <a:uLnTx/>
                        <a:uFillTx/>
                        <a:latin typeface="Calibri" panose="020F0502020204030204"/>
                        <a:ea typeface="+mn-ea"/>
                        <a:cs typeface="+mn-cs"/>
                      </a:endParaRPr>
                    </a:p>
                  </a:txBody>
                  <a:tcPr/>
                </a:tc>
                <a:tc>
                  <a:txBody>
                    <a:bodyPr/>
                    <a:lstStyle/>
                    <a:p>
                      <a:pPr marL="171450" indent="-171450">
                        <a:buFont typeface="Arial" panose="020B0604020202020204" pitchFamily="34" charset="0"/>
                        <a:buChar char="•"/>
                      </a:pPr>
                      <a:r>
                        <a:rPr lang="en-US" sz="1100" dirty="0"/>
                        <a:t>Thomas Brown</a:t>
                      </a:r>
                    </a:p>
                    <a:p>
                      <a:pPr marL="171450" indent="-171450">
                        <a:buFont typeface="Arial" panose="020B0604020202020204" pitchFamily="34" charset="0"/>
                        <a:buChar char="•"/>
                      </a:pPr>
                      <a:r>
                        <a:rPr lang="en-US" sz="1100" dirty="0"/>
                        <a:t>Leon Moore</a:t>
                      </a:r>
                    </a:p>
                  </a:txBody>
                  <a:tcPr/>
                </a:tc>
                <a:extLst>
                  <a:ext uri="{0D108BD9-81ED-4DB2-BD59-A6C34878D82A}">
                    <a16:rowId xmlns:a16="http://schemas.microsoft.com/office/drawing/2014/main" val="2798340559"/>
                  </a:ext>
                </a:extLst>
              </a:tr>
              <a:tr h="370840">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100" kern="1200" dirty="0">
                          <a:solidFill>
                            <a:schemeClr val="dk1"/>
                          </a:solidFill>
                          <a:effectLst/>
                          <a:latin typeface="+mn-lt"/>
                          <a:ea typeface="+mn-ea"/>
                          <a:cs typeface="+mn-cs"/>
                        </a:rPr>
                        <a:t>provided programmatic resources and ideas to enable local churches to identify new sources of revenue (e.g., online giving, grant writing, governmental programs, etc.) aimed at increasing funds for local ministries by 10% annually beginning not later than 2022</a:t>
                      </a:r>
                      <a:r>
                        <a:rPr lang="en-US" sz="1050" dirty="0">
                          <a:effectLst/>
                        </a:rPr>
                        <a:t> </a:t>
                      </a:r>
                      <a:endParaRPr lang="en-US" sz="1050" b="0" dirty="0"/>
                    </a:p>
                  </a:txBody>
                  <a:tcPr/>
                </a:tc>
                <a:tc rowSpan="2">
                  <a:txBody>
                    <a:bodyPr/>
                    <a:lstStyle/>
                    <a:p>
                      <a:pPr marL="285750" marR="0" indent="-285750" algn="l" defTabSz="914400" rtl="0" eaLnBrk="1" fontAlgn="auto" latinLnBrk="0" hangingPunct="1">
                        <a:lnSpc>
                          <a:spcPct val="100000"/>
                        </a:lnSpc>
                        <a:spcBef>
                          <a:spcPts val="0"/>
                        </a:spcBef>
                        <a:spcAft>
                          <a:spcPts val="0"/>
                        </a:spcAft>
                        <a:buClrTx/>
                        <a:buSzTx/>
                        <a:buFont typeface="+mj-lt"/>
                        <a:buAutoNum type="romanUcPeriod" startAt="4"/>
                        <a:tabLst/>
                        <a:defRPr/>
                      </a:pPr>
                      <a:endParaRPr lang="en-US" sz="1050" dirty="0"/>
                    </a:p>
                    <a:p>
                      <a:pPr marL="285750" marR="0" indent="-285750" algn="l" defTabSz="914400" rtl="0" eaLnBrk="1" fontAlgn="auto" latinLnBrk="0" hangingPunct="1">
                        <a:lnSpc>
                          <a:spcPct val="100000"/>
                        </a:lnSpc>
                        <a:spcBef>
                          <a:spcPts val="0"/>
                        </a:spcBef>
                        <a:spcAft>
                          <a:spcPts val="0"/>
                        </a:spcAft>
                        <a:buClrTx/>
                        <a:buSzTx/>
                        <a:buFont typeface="+mj-lt"/>
                        <a:buAutoNum type="romanUcPeriod" startAt="4"/>
                        <a:tabLst/>
                        <a:defRPr/>
                      </a:pPr>
                      <a:endParaRPr lang="en-US" sz="1050" dirty="0"/>
                    </a:p>
                    <a:p>
                      <a:pPr marL="285750" marR="0" indent="-285750" algn="l" defTabSz="914400" rtl="0" eaLnBrk="1" fontAlgn="auto" latinLnBrk="0" hangingPunct="1">
                        <a:lnSpc>
                          <a:spcPct val="100000"/>
                        </a:lnSpc>
                        <a:spcBef>
                          <a:spcPts val="0"/>
                        </a:spcBef>
                        <a:spcAft>
                          <a:spcPts val="0"/>
                        </a:spcAft>
                        <a:buClrTx/>
                        <a:buSzTx/>
                        <a:buFont typeface="+mj-lt"/>
                        <a:buAutoNum type="romanUcPeriod" startAt="4"/>
                        <a:tabLst/>
                        <a:defRPr/>
                      </a:pPr>
                      <a:r>
                        <a:rPr lang="en-US" sz="1050" dirty="0"/>
                        <a:t>Stewardship Empowerment Initiative </a:t>
                      </a:r>
                    </a:p>
                  </a:txBody>
                  <a:tcPr/>
                </a:tc>
                <a:tc rowSpan="2">
                  <a:txBody>
                    <a:bodyPr/>
                    <a:lstStyle/>
                    <a:p>
                      <a:pPr algn="ctr"/>
                      <a:endParaRPr lang="en-US" sz="1050" dirty="0"/>
                    </a:p>
                    <a:p>
                      <a:pPr algn="ctr"/>
                      <a:endParaRPr lang="en-US" sz="1050" dirty="0"/>
                    </a:p>
                    <a:p>
                      <a:pPr algn="ctr"/>
                      <a:r>
                        <a:rPr lang="en-US" sz="1050" dirty="0"/>
                        <a:t>4 &amp; 5</a:t>
                      </a:r>
                    </a:p>
                  </a:txBody>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432FF"/>
                          </a:solidFill>
                          <a:effectLst/>
                          <a:uLnTx/>
                          <a:uFillTx/>
                          <a:latin typeface="Calibri" panose="020F0502020204030204"/>
                          <a:ea typeface="+mn-ea"/>
                          <a:cs typeface="+mn-cs"/>
                        </a:rPr>
                        <a:t>YES</a:t>
                      </a:r>
                      <a:endParaRPr kumimoji="0" lang="en-US" sz="1050" b="1" i="0" u="none" strike="noStrike" kern="1200" cap="none" spc="0" normalizeH="0" baseline="0" noProof="0" dirty="0">
                        <a:ln>
                          <a:noFill/>
                        </a:ln>
                        <a:solidFill>
                          <a:srgbClr val="0432FF"/>
                        </a:solidFill>
                        <a:effectLst/>
                        <a:uLnTx/>
                        <a:uFillTx/>
                        <a:latin typeface="Calibri" panose="020F0502020204030204"/>
                        <a:ea typeface="+mn-ea"/>
                        <a:cs typeface="+mn-cs"/>
                      </a:endParaRPr>
                    </a:p>
                  </a:txBody>
                  <a:tcPr/>
                </a:tc>
                <a:tc>
                  <a:txBody>
                    <a:bodyPr/>
                    <a:lstStyle/>
                    <a:p>
                      <a:pPr marL="171450" indent="-171450">
                        <a:buFont typeface="Arial" panose="020B0604020202020204" pitchFamily="34" charset="0"/>
                        <a:buChar char="•"/>
                      </a:pPr>
                      <a:r>
                        <a:rPr lang="en-US" sz="1100" dirty="0"/>
                        <a:t>Victor Taylor</a:t>
                      </a:r>
                    </a:p>
                    <a:p>
                      <a:pPr marL="171450" indent="-171450">
                        <a:buFont typeface="Arial" panose="020B0604020202020204" pitchFamily="34" charset="0"/>
                        <a:buChar char="•"/>
                      </a:pPr>
                      <a:r>
                        <a:rPr lang="en-US" sz="1100" dirty="0"/>
                        <a:t>Henry Williamson</a:t>
                      </a:r>
                    </a:p>
                  </a:txBody>
                  <a:tcPr/>
                </a:tc>
                <a:extLst>
                  <a:ext uri="{0D108BD9-81ED-4DB2-BD59-A6C34878D82A}">
                    <a16:rowId xmlns:a16="http://schemas.microsoft.com/office/drawing/2014/main" val="2258711082"/>
                  </a:ext>
                </a:extLst>
              </a:tr>
              <a:tr h="370840">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050" kern="1200" dirty="0">
                          <a:solidFill>
                            <a:schemeClr val="dk1"/>
                          </a:solidFill>
                          <a:effectLst/>
                          <a:latin typeface="+mn-lt"/>
                          <a:ea typeface="+mn-ea"/>
                          <a:cs typeface="+mn-cs"/>
                        </a:rPr>
                        <a:t>leveraged external funding sources like partnerships, grants, and governmental programs to generate an additional 10% of annual funding at the connectional level beginning not later than 2022</a:t>
                      </a:r>
                      <a:r>
                        <a:rPr lang="en-US" sz="1050" dirty="0">
                          <a:effectLst/>
                        </a:rPr>
                        <a:t> </a:t>
                      </a:r>
                      <a:endParaRPr lang="en-US" sz="1050" b="0" dirty="0"/>
                    </a:p>
                  </a:txBody>
                  <a:tcPr/>
                </a:tc>
                <a:tc vMerge="1">
                  <a:txBody>
                    <a:bodyPr/>
                    <a:lstStyle/>
                    <a:p>
                      <a:pPr marL="285750" marR="0" indent="-285750" algn="l" defTabSz="914400" rtl="0" eaLnBrk="1" fontAlgn="auto" latinLnBrk="0" hangingPunct="1">
                        <a:lnSpc>
                          <a:spcPct val="100000"/>
                        </a:lnSpc>
                        <a:spcBef>
                          <a:spcPts val="0"/>
                        </a:spcBef>
                        <a:spcAft>
                          <a:spcPts val="0"/>
                        </a:spcAft>
                        <a:buClrTx/>
                        <a:buSzTx/>
                        <a:buFont typeface="+mj-lt"/>
                        <a:buAutoNum type="romanUcPeriod" startAt="5"/>
                        <a:tabLst/>
                        <a:defRPr/>
                      </a:pPr>
                      <a:endParaRPr lang="en-US" sz="1200" dirty="0"/>
                    </a:p>
                  </a:txBody>
                  <a:tcPr/>
                </a:tc>
                <a:tc vMerge="1">
                  <a:txBody>
                    <a:bodyPr/>
                    <a:lstStyle/>
                    <a:p>
                      <a:pPr algn="ctr"/>
                      <a:endParaRPr lang="en-US" sz="1200" dirty="0"/>
                    </a:p>
                  </a:txBody>
                  <a:tcPr/>
                </a:tc>
                <a:tc vMerge="1">
                  <a:txBody>
                    <a:bodyPr/>
                    <a:lstStyle/>
                    <a:p>
                      <a:endParaRPr lang="en-US"/>
                    </a:p>
                  </a:txBody>
                  <a:tcPr/>
                </a:tc>
                <a:tc>
                  <a:txBody>
                    <a:bodyPr/>
                    <a:lstStyle/>
                    <a:p>
                      <a:pPr marL="171450" indent="-171450">
                        <a:buFont typeface="Arial" panose="020B0604020202020204" pitchFamily="34" charset="0"/>
                        <a:buChar char="•"/>
                      </a:pPr>
                      <a:r>
                        <a:rPr lang="en-US" sz="1100" dirty="0"/>
                        <a:t>Jacqueline Scott</a:t>
                      </a:r>
                    </a:p>
                    <a:p>
                      <a:pPr marL="171450" indent="-171450">
                        <a:buFont typeface="Arial" panose="020B0604020202020204" pitchFamily="34" charset="0"/>
                        <a:buChar char="•"/>
                      </a:pPr>
                      <a:r>
                        <a:rPr lang="en-US" sz="1100" dirty="0"/>
                        <a:t>Sylvester Williams</a:t>
                      </a:r>
                    </a:p>
                  </a:txBody>
                  <a:tcPr/>
                </a:tc>
                <a:extLst>
                  <a:ext uri="{0D108BD9-81ED-4DB2-BD59-A6C34878D82A}">
                    <a16:rowId xmlns:a16="http://schemas.microsoft.com/office/drawing/2014/main" val="42443188"/>
                  </a:ext>
                </a:extLst>
              </a:tr>
              <a:tr h="502920">
                <a:tc rowSpan="2">
                  <a: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sz="1050" kern="1200" dirty="0">
                          <a:solidFill>
                            <a:schemeClr val="dk1"/>
                          </a:solidFill>
                          <a:effectLst/>
                          <a:latin typeface="+mn-lt"/>
                          <a:ea typeface="+mn-ea"/>
                          <a:cs typeface="+mn-cs"/>
                        </a:rPr>
                        <a:t>engaged 75% of CME congregations in effective ministries aimed at meeting the needs of the local community in the areas of: justice, health and wellness or other concerns unique to that local community </a:t>
                      </a:r>
                      <a:endParaRPr lang="en-US" sz="1050"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mj-lt"/>
                        <a:buAutoNum type="romanUcPeriod" startAt="5"/>
                        <a:tabLst/>
                        <a:defRPr/>
                      </a:pPr>
                      <a:r>
                        <a:rPr lang="en-US" sz="1050" dirty="0"/>
                        <a:t>Congregational Ministries Manual</a:t>
                      </a:r>
                    </a:p>
                  </a:txBody>
                  <a:tcPr/>
                </a:tc>
                <a:tc rowSpan="2">
                  <a:txBody>
                    <a:bodyPr/>
                    <a:lstStyle/>
                    <a:p>
                      <a:pPr algn="ctr"/>
                      <a:endParaRPr lang="en-US" sz="1050" dirty="0"/>
                    </a:p>
                    <a:p>
                      <a:pPr algn="ctr"/>
                      <a:endParaRPr lang="en-US" sz="1050" dirty="0"/>
                    </a:p>
                    <a:p>
                      <a:pPr algn="ctr"/>
                      <a:r>
                        <a:rPr lang="en-US" sz="1050" dirty="0"/>
                        <a:t>6</a:t>
                      </a:r>
                    </a:p>
                  </a:txBody>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432FF"/>
                          </a:solidFill>
                          <a:effectLst/>
                          <a:uLnTx/>
                          <a:uFillTx/>
                          <a:latin typeface="Calibri" panose="020F0502020204030204"/>
                          <a:ea typeface="+mn-ea"/>
                          <a:cs typeface="+mn-cs"/>
                        </a:rPr>
                        <a:t>YES</a:t>
                      </a:r>
                    </a:p>
                  </a:txBody>
                  <a:tcPr/>
                </a:tc>
                <a:tc rowSpan="2">
                  <a:txBody>
                    <a:bodyPr/>
                    <a:lstStyle/>
                    <a:p>
                      <a:pPr marL="171450" indent="-171450">
                        <a:buFont typeface="Arial" panose="020B0604020202020204" pitchFamily="34" charset="0"/>
                        <a:buChar char="•"/>
                      </a:pPr>
                      <a:r>
                        <a:rPr lang="en-US" sz="1100" dirty="0"/>
                        <a:t>Clifford Harris</a:t>
                      </a:r>
                    </a:p>
                    <a:p>
                      <a:pPr marL="171450" indent="-171450">
                        <a:buFont typeface="Arial" panose="020B0604020202020204" pitchFamily="34" charset="0"/>
                        <a:buChar char="•"/>
                      </a:pPr>
                      <a:r>
                        <a:rPr lang="en-US" sz="1100" dirty="0"/>
                        <a:t>Marvin Thomas</a:t>
                      </a:r>
                    </a:p>
                  </a:txBody>
                  <a:tcPr/>
                </a:tc>
                <a:extLst>
                  <a:ext uri="{0D108BD9-81ED-4DB2-BD59-A6C34878D82A}">
                    <a16:rowId xmlns:a16="http://schemas.microsoft.com/office/drawing/2014/main" val="3979207492"/>
                  </a:ext>
                </a:extLst>
              </a:tr>
              <a:tr h="502920">
                <a:tc vMerge="1">
                  <a:txBody>
                    <a:bodyPr/>
                    <a:lstStyle/>
                    <a:p>
                      <a:endParaRPr lang="en-US"/>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mj-lt"/>
                        <a:buAutoNum type="romanUcPeriod" startAt="6"/>
                        <a:tabLst/>
                        <a:defRPr/>
                      </a:pPr>
                      <a:r>
                        <a:rPr lang="en-US" sz="1050" dirty="0"/>
                        <a:t>Measurement of Outreach Ministry</a:t>
                      </a:r>
                    </a:p>
                  </a:txBody>
                  <a:tcPr/>
                </a:tc>
                <a:tc vMerge="1">
                  <a:txBody>
                    <a:bodyPr/>
                    <a:lstStyle/>
                    <a:p>
                      <a:endParaRPr lang="en-US"/>
                    </a:p>
                  </a:txBody>
                  <a:tcPr/>
                </a:tc>
                <a:tc vMerge="1">
                  <a:txBody>
                    <a:bodyPr/>
                    <a:lstStyle/>
                    <a:p>
                      <a:endParaRPr lang="en-US"/>
                    </a:p>
                  </a:txBody>
                  <a:tcPr/>
                </a:tc>
                <a:tc vMerge="1">
                  <a:txBody>
                    <a:bodyPr/>
                    <a:lstStyle/>
                    <a:p>
                      <a:pPr marL="171450" indent="-171450">
                        <a:buFont typeface="Arial" panose="020B0604020202020204" pitchFamily="34" charset="0"/>
                        <a:buChar char="•"/>
                      </a:pPr>
                      <a:r>
                        <a:rPr lang="en-US" sz="1100" dirty="0"/>
                        <a:t>Clifford Harris</a:t>
                      </a:r>
                    </a:p>
                    <a:p>
                      <a:pPr marL="171450" indent="-171450">
                        <a:buFont typeface="Arial" panose="020B0604020202020204" pitchFamily="34" charset="0"/>
                        <a:buChar char="•"/>
                      </a:pPr>
                      <a:r>
                        <a:rPr lang="en-US" sz="1100" dirty="0"/>
                        <a:t>Marvin Thomas</a:t>
                      </a:r>
                    </a:p>
                  </a:txBody>
                  <a:tcPr/>
                </a:tc>
                <a:extLst>
                  <a:ext uri="{0D108BD9-81ED-4DB2-BD59-A6C34878D82A}">
                    <a16:rowId xmlns:a16="http://schemas.microsoft.com/office/drawing/2014/main" val="3754683416"/>
                  </a:ext>
                </a:extLst>
              </a:tr>
            </a:tbl>
          </a:graphicData>
        </a:graphic>
      </p:graphicFrame>
      <p:sp>
        <p:nvSpPr>
          <p:cNvPr id="4" name="Slide Number Placeholder 3">
            <a:extLst>
              <a:ext uri="{FF2B5EF4-FFF2-40B4-BE49-F238E27FC236}">
                <a16:creationId xmlns:a16="http://schemas.microsoft.com/office/drawing/2014/main" id="{490AF5B5-BD0B-B64C-AD9C-66E08DAE1820}"/>
              </a:ext>
            </a:extLst>
          </p:cNvPr>
          <p:cNvSpPr>
            <a:spLocks noGrp="1"/>
          </p:cNvSpPr>
          <p:nvPr>
            <p:ph type="sldNum" sz="quarter" idx="12"/>
          </p:nvPr>
        </p:nvSpPr>
        <p:spPr>
          <a:xfrm>
            <a:off x="6559296" y="6447221"/>
            <a:ext cx="2057400" cy="365125"/>
          </a:xfrm>
        </p:spPr>
        <p:txBody>
          <a:bodyPr/>
          <a:lstStyle/>
          <a:p>
            <a:fld id="{D3549F50-7AD4-464D-9032-CC0646FB2084}" type="slidenum">
              <a:rPr lang="en-US" sz="1200" smtClean="0"/>
              <a:pPr/>
              <a:t>19</a:t>
            </a:fld>
            <a:endParaRPr lang="en-US" sz="1200" dirty="0"/>
          </a:p>
        </p:txBody>
      </p:sp>
      <p:sp>
        <p:nvSpPr>
          <p:cNvPr id="6" name="Date Placeholder 3">
            <a:extLst>
              <a:ext uri="{FF2B5EF4-FFF2-40B4-BE49-F238E27FC236}">
                <a16:creationId xmlns:a16="http://schemas.microsoft.com/office/drawing/2014/main" id="{AE83C6E1-B4C3-4A0B-E8A8-3CAD32C79D78}"/>
              </a:ext>
            </a:extLst>
          </p:cNvPr>
          <p:cNvSpPr>
            <a:spLocks noGrp="1"/>
          </p:cNvSpPr>
          <p:nvPr>
            <p:ph type="dt" sz="half" idx="10"/>
          </p:nvPr>
        </p:nvSpPr>
        <p:spPr>
          <a:xfrm>
            <a:off x="628650" y="6356351"/>
            <a:ext cx="3790950"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Integrated Leadership Concepts, Inc. All Rights Reserved </a:t>
            </a:r>
            <a:endParaRPr lang="en-US" dirty="0"/>
          </a:p>
        </p:txBody>
      </p:sp>
      <p:pic>
        <p:nvPicPr>
          <p:cNvPr id="8" name="Picture 7" descr="Logo&#10;&#10;Description automatically generated">
            <a:extLst>
              <a:ext uri="{FF2B5EF4-FFF2-40B4-BE49-F238E27FC236}">
                <a16:creationId xmlns:a16="http://schemas.microsoft.com/office/drawing/2014/main" id="{C477CCBC-6C5C-CA45-CB08-CF36E9E680D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752600" y="1714231"/>
            <a:ext cx="5080000" cy="4229100"/>
          </a:xfrm>
          <a:prstGeom prst="rect">
            <a:avLst/>
          </a:prstGeom>
        </p:spPr>
      </p:pic>
    </p:spTree>
    <p:extLst>
      <p:ext uri="{BB962C8B-B14F-4D97-AF65-F5344CB8AC3E}">
        <p14:creationId xmlns:p14="http://schemas.microsoft.com/office/powerpoint/2010/main" val="21689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533400" y="533400"/>
            <a:ext cx="7866063" cy="592138"/>
          </a:xfrm>
        </p:spPr>
        <p:txBody>
          <a:bodyPr>
            <a:normAutofit fontScale="90000"/>
          </a:bodyPr>
          <a:lstStyle/>
          <a:p>
            <a:pPr algn="ctr"/>
            <a:r>
              <a:rPr lang="en-US" sz="3600" b="1" dirty="0">
                <a:solidFill>
                  <a:srgbClr val="0000FF"/>
                </a:solidFill>
                <a:latin typeface="+mn-lt"/>
                <a:ea typeface="ＭＳ Ｐゴシック" pitchFamily="34" charset="-128"/>
              </a:rPr>
              <a:t>The Visible Horizon</a:t>
            </a:r>
          </a:p>
        </p:txBody>
      </p:sp>
      <p:graphicFrame>
        <p:nvGraphicFramePr>
          <p:cNvPr id="5" name="Content Placeholder 4"/>
          <p:cNvGraphicFramePr>
            <a:graphicFrameLocks noGrp="1"/>
          </p:cNvGraphicFramePr>
          <p:nvPr>
            <p:ph idx="1"/>
          </p:nvPr>
        </p:nvGraphicFramePr>
        <p:xfrm>
          <a:off x="3639787" y="1744998"/>
          <a:ext cx="5249377" cy="44105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0115" name="Slide Number Placeholder 3"/>
          <p:cNvSpPr>
            <a:spLocks noGrp="1"/>
          </p:cNvSpPr>
          <p:nvPr>
            <p:ph type="sldNum" sz="quarter" idx="12"/>
          </p:nvPr>
        </p:nvSpPr>
        <p:spPr>
          <a:xfrm>
            <a:off x="8375079" y="6401699"/>
            <a:ext cx="465137" cy="365125"/>
          </a:xfrm>
          <a:noFill/>
        </p:spPr>
        <p:txBody>
          <a:bodyPr/>
          <a:lstStyle/>
          <a:p>
            <a:fld id="{D0FA5823-9D8A-420D-820E-378BEE3E950F}" type="slidenum">
              <a:rPr lang="en-US"/>
              <a:pPr/>
              <a:t>2</a:t>
            </a:fld>
            <a:endParaRPr lang="en-US" dirty="0"/>
          </a:p>
        </p:txBody>
      </p:sp>
      <p:sp>
        <p:nvSpPr>
          <p:cNvPr id="90116" name="TextBox 2"/>
          <p:cNvSpPr txBox="1">
            <a:spLocks noChangeArrowheads="1"/>
          </p:cNvSpPr>
          <p:nvPr/>
        </p:nvSpPr>
        <p:spPr bwMode="auto">
          <a:xfrm>
            <a:off x="0" y="1027693"/>
            <a:ext cx="9144000" cy="461963"/>
          </a:xfrm>
          <a:prstGeom prst="rect">
            <a:avLst/>
          </a:prstGeom>
          <a:noFill/>
          <a:ln w="9525">
            <a:noFill/>
            <a:miter lim="800000"/>
            <a:headEnd/>
            <a:tailEnd/>
          </a:ln>
        </p:spPr>
        <p:txBody>
          <a:bodyPr>
            <a:spAutoFit/>
          </a:bodyPr>
          <a:lstStyle/>
          <a:p>
            <a:pPr algn="ctr"/>
            <a:r>
              <a:rPr lang="en-US" sz="2400" b="1" i="1" dirty="0">
                <a:solidFill>
                  <a:srgbClr val="4EA4D2"/>
                </a:solidFill>
              </a:rPr>
              <a:t>A Senior Leadership Team’s Unique Responsibility</a:t>
            </a:r>
          </a:p>
        </p:txBody>
      </p:sp>
      <p:pic>
        <p:nvPicPr>
          <p:cNvPr id="90117" name="Picture 6"/>
          <p:cNvPicPr>
            <a:picLocks noChangeAspect="1"/>
          </p:cNvPicPr>
          <p:nvPr/>
        </p:nvPicPr>
        <p:blipFill>
          <a:blip r:embed="rId8" cstate="print"/>
          <a:srcRect/>
          <a:stretch>
            <a:fillRect/>
          </a:stretch>
        </p:blipFill>
        <p:spPr bwMode="auto">
          <a:xfrm>
            <a:off x="76200" y="1652591"/>
            <a:ext cx="4114800" cy="4519609"/>
          </a:xfrm>
          <a:prstGeom prst="rect">
            <a:avLst/>
          </a:prstGeom>
          <a:noFill/>
          <a:ln w="9525">
            <a:noFill/>
            <a:miter lim="800000"/>
            <a:headEnd/>
            <a:tailEnd/>
          </a:ln>
        </p:spPr>
      </p:pic>
    </p:spTree>
    <p:extLst>
      <p:ext uri="{BB962C8B-B14F-4D97-AF65-F5344CB8AC3E}">
        <p14:creationId xmlns:p14="http://schemas.microsoft.com/office/powerpoint/2010/main" val="176265884"/>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FD5477-C5C3-AB69-CD77-128AB899158E}"/>
              </a:ext>
            </a:extLst>
          </p:cNvPr>
          <p:cNvSpPr>
            <a:spLocks noGrp="1"/>
          </p:cNvSpPr>
          <p:nvPr>
            <p:ph type="title"/>
          </p:nvPr>
        </p:nvSpPr>
        <p:spPr/>
        <p:txBody>
          <a:bodyPr>
            <a:normAutofit fontScale="90000"/>
          </a:bodyPr>
          <a:lstStyle/>
          <a:p>
            <a:br>
              <a:rPr lang="en-US" dirty="0"/>
            </a:br>
            <a:r>
              <a:rPr lang="en-US" sz="3600" dirty="0">
                <a:solidFill>
                  <a:srgbClr val="0000FF"/>
                </a:solidFill>
              </a:rPr>
              <a:t>Critical Success Factors</a:t>
            </a:r>
          </a:p>
        </p:txBody>
      </p:sp>
      <p:sp>
        <p:nvSpPr>
          <p:cNvPr id="4" name="Content Placeholder 3">
            <a:extLst>
              <a:ext uri="{FF2B5EF4-FFF2-40B4-BE49-F238E27FC236}">
                <a16:creationId xmlns:a16="http://schemas.microsoft.com/office/drawing/2014/main" id="{38F5640E-B57A-AE22-F6D7-077DEC2567C5}"/>
              </a:ext>
            </a:extLst>
          </p:cNvPr>
          <p:cNvSpPr>
            <a:spLocks noGrp="1"/>
          </p:cNvSpPr>
          <p:nvPr>
            <p:ph idx="1"/>
          </p:nvPr>
        </p:nvSpPr>
        <p:spPr/>
        <p:txBody>
          <a:bodyPr>
            <a:normAutofit/>
          </a:bodyPr>
          <a:lstStyle/>
          <a:p>
            <a:r>
              <a:rPr lang="en-US" dirty="0"/>
              <a:t>Leveraging Technology</a:t>
            </a:r>
          </a:p>
          <a:p>
            <a:r>
              <a:rPr lang="en-US" dirty="0"/>
              <a:t>Building Capability and Capacity</a:t>
            </a:r>
          </a:p>
          <a:p>
            <a:r>
              <a:rPr lang="en-US" dirty="0"/>
              <a:t>Ensuring Operational Excellence</a:t>
            </a:r>
          </a:p>
        </p:txBody>
      </p:sp>
      <p:sp>
        <p:nvSpPr>
          <p:cNvPr id="2" name="Slide Number Placeholder 1">
            <a:extLst>
              <a:ext uri="{FF2B5EF4-FFF2-40B4-BE49-F238E27FC236}">
                <a16:creationId xmlns:a16="http://schemas.microsoft.com/office/drawing/2014/main" id="{FB5A626C-7E9C-9978-E3F0-650F321A80BC}"/>
              </a:ext>
            </a:extLst>
          </p:cNvPr>
          <p:cNvSpPr>
            <a:spLocks noGrp="1"/>
          </p:cNvSpPr>
          <p:nvPr>
            <p:ph type="sldNum" sz="quarter" idx="12"/>
          </p:nvPr>
        </p:nvSpPr>
        <p:spPr/>
        <p:txBody>
          <a:bodyPr/>
          <a:lstStyle/>
          <a:p>
            <a:fld id="{D3549F50-7AD4-464D-9032-CC0646FB2084}" type="slidenum">
              <a:rPr lang="en-US" smtClean="0"/>
              <a:pPr/>
              <a:t>20</a:t>
            </a:fld>
            <a:endParaRPr lang="en-US" dirty="0"/>
          </a:p>
        </p:txBody>
      </p:sp>
    </p:spTree>
    <p:extLst>
      <p:ext uri="{BB962C8B-B14F-4D97-AF65-F5344CB8AC3E}">
        <p14:creationId xmlns:p14="http://schemas.microsoft.com/office/powerpoint/2010/main" val="3178540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DA23A-CAAD-AD40-8B69-7B9DAFFDACAD}"/>
              </a:ext>
            </a:extLst>
          </p:cNvPr>
          <p:cNvSpPr>
            <a:spLocks noGrp="1"/>
          </p:cNvSpPr>
          <p:nvPr>
            <p:ph type="title"/>
          </p:nvPr>
        </p:nvSpPr>
        <p:spPr>
          <a:xfrm>
            <a:off x="533400" y="342050"/>
            <a:ext cx="8229600" cy="588963"/>
          </a:xfrm>
        </p:spPr>
        <p:txBody>
          <a:bodyPr/>
          <a:lstStyle/>
          <a:p>
            <a:r>
              <a:rPr lang="en-US" dirty="0">
                <a:solidFill>
                  <a:srgbClr val="0432FF"/>
                </a:solidFill>
              </a:rPr>
              <a:t>Strategic Planning Core Team</a:t>
            </a:r>
          </a:p>
        </p:txBody>
      </p:sp>
      <p:sp>
        <p:nvSpPr>
          <p:cNvPr id="4" name="Slide Number Placeholder 3">
            <a:extLst>
              <a:ext uri="{FF2B5EF4-FFF2-40B4-BE49-F238E27FC236}">
                <a16:creationId xmlns:a16="http://schemas.microsoft.com/office/drawing/2014/main" id="{DD825B22-B94B-1A4C-B80A-3EFCA56E39D2}"/>
              </a:ext>
            </a:extLst>
          </p:cNvPr>
          <p:cNvSpPr>
            <a:spLocks noGrp="1"/>
          </p:cNvSpPr>
          <p:nvPr>
            <p:ph type="sldNum" sz="quarter" idx="12"/>
          </p:nvPr>
        </p:nvSpPr>
        <p:spPr/>
        <p:txBody>
          <a:bodyPr/>
          <a:lstStyle/>
          <a:p>
            <a:fld id="{D3549F50-7AD4-464D-9032-CC0646FB2084}" type="slidenum">
              <a:rPr lang="en-US" smtClean="0"/>
              <a:pPr/>
              <a:t>21</a:t>
            </a:fld>
            <a:endParaRPr lang="en-US" dirty="0"/>
          </a:p>
        </p:txBody>
      </p:sp>
      <p:sp>
        <p:nvSpPr>
          <p:cNvPr id="7" name="Content Placeholder 6">
            <a:extLst>
              <a:ext uri="{FF2B5EF4-FFF2-40B4-BE49-F238E27FC236}">
                <a16:creationId xmlns:a16="http://schemas.microsoft.com/office/drawing/2014/main" id="{F893D538-8341-336D-36A6-39481923D119}"/>
              </a:ext>
            </a:extLst>
          </p:cNvPr>
          <p:cNvSpPr>
            <a:spLocks noGrp="1"/>
          </p:cNvSpPr>
          <p:nvPr>
            <p:ph idx="1"/>
          </p:nvPr>
        </p:nvSpPr>
        <p:spPr>
          <a:xfrm>
            <a:off x="684213" y="1109183"/>
            <a:ext cx="2897187" cy="4605817"/>
          </a:xfrm>
        </p:spPr>
        <p:txBody>
          <a:bodyPr>
            <a:normAutofit fontScale="92500" lnSpcReduction="10000"/>
          </a:bodyPr>
          <a:lstStyle/>
          <a:p>
            <a:r>
              <a:rPr lang="en-US" sz="2000" dirty="0"/>
              <a:t>Juliano Andujo</a:t>
            </a:r>
          </a:p>
          <a:p>
            <a:r>
              <a:rPr lang="en-US" sz="2000" dirty="0"/>
              <a:t>Bobby Best*</a:t>
            </a:r>
          </a:p>
          <a:p>
            <a:r>
              <a:rPr lang="en-US" sz="2000" dirty="0"/>
              <a:t>Paul Brown</a:t>
            </a:r>
          </a:p>
          <a:p>
            <a:r>
              <a:rPr lang="en-US" sz="2000" dirty="0"/>
              <a:t>Thomas Brown</a:t>
            </a:r>
          </a:p>
          <a:p>
            <a:r>
              <a:rPr lang="en-US" sz="2000" dirty="0"/>
              <a:t>Kenneth Carter</a:t>
            </a:r>
          </a:p>
          <a:p>
            <a:r>
              <a:rPr lang="en-US" sz="2000" dirty="0"/>
              <a:t>Carmichael Crutchfield</a:t>
            </a:r>
          </a:p>
          <a:p>
            <a:r>
              <a:rPr lang="en-US" sz="2000" dirty="0"/>
              <a:t>Tyrone Davis</a:t>
            </a:r>
          </a:p>
          <a:p>
            <a:r>
              <a:rPr lang="en-US" sz="2000" dirty="0"/>
              <a:t>Theresa Duhart</a:t>
            </a:r>
          </a:p>
          <a:p>
            <a:r>
              <a:rPr lang="en-US" sz="2000" dirty="0"/>
              <a:t>Samson Fienko</a:t>
            </a:r>
          </a:p>
          <a:p>
            <a:r>
              <a:rPr lang="en-US" sz="2000" dirty="0"/>
              <a:t>Ian Gibson</a:t>
            </a:r>
          </a:p>
          <a:p>
            <a:r>
              <a:rPr lang="en-US" sz="2000" dirty="0"/>
              <a:t>Clifford Harris</a:t>
            </a:r>
          </a:p>
          <a:p>
            <a:r>
              <a:rPr lang="en-US" sz="2000" dirty="0"/>
              <a:t>Gregory Hudson</a:t>
            </a:r>
          </a:p>
          <a:p>
            <a:endParaRPr lang="en-US" sz="2000" dirty="0"/>
          </a:p>
        </p:txBody>
      </p:sp>
      <p:sp>
        <p:nvSpPr>
          <p:cNvPr id="8" name="Content Placeholder 6">
            <a:extLst>
              <a:ext uri="{FF2B5EF4-FFF2-40B4-BE49-F238E27FC236}">
                <a16:creationId xmlns:a16="http://schemas.microsoft.com/office/drawing/2014/main" id="{FBA9F1DE-3B62-DF83-0477-AF02C4BC9D83}"/>
              </a:ext>
            </a:extLst>
          </p:cNvPr>
          <p:cNvSpPr txBox="1">
            <a:spLocks/>
          </p:cNvSpPr>
          <p:nvPr/>
        </p:nvSpPr>
        <p:spPr>
          <a:xfrm>
            <a:off x="3429000" y="1143000"/>
            <a:ext cx="3048000" cy="442909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ts val="400"/>
              </a:spcBef>
              <a:spcAft>
                <a:spcPts val="400"/>
              </a:spcAft>
              <a:buClr>
                <a:schemeClr val="bg2"/>
              </a:buClr>
              <a:buFont typeface="Wingdings" pitchFamily="2" charset="2"/>
              <a:buChar char="§"/>
              <a:defRPr sz="2800" kern="1200">
                <a:solidFill>
                  <a:schemeClr val="tx1"/>
                </a:solidFill>
                <a:latin typeface="+mn-lt"/>
                <a:ea typeface="+mn-ea"/>
                <a:cs typeface="+mn-cs"/>
              </a:defRPr>
            </a:lvl1pPr>
            <a:lvl2pPr marL="742950" indent="-285750" algn="l" defTabSz="914400" rtl="0" eaLnBrk="1" latinLnBrk="0" hangingPunct="1">
              <a:spcBef>
                <a:spcPts val="400"/>
              </a:spcBef>
              <a:spcAft>
                <a:spcPts val="400"/>
              </a:spcAft>
              <a:buClr>
                <a:schemeClr val="bg2"/>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spcBef>
                <a:spcPts val="400"/>
              </a:spcBef>
              <a:spcAft>
                <a:spcPts val="400"/>
              </a:spcAft>
              <a:buClr>
                <a:schemeClr val="bg2"/>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400"/>
              </a:spcBef>
              <a:spcAft>
                <a:spcPts val="400"/>
              </a:spcAft>
              <a:buClr>
                <a:schemeClr val="bg2"/>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spcBef>
                <a:spcPts val="400"/>
              </a:spcBef>
              <a:spcAft>
                <a:spcPts val="400"/>
              </a:spcAft>
              <a:buClr>
                <a:schemeClr val="bg2"/>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Teresa Jefferson-Snorton</a:t>
            </a:r>
          </a:p>
          <a:p>
            <a:r>
              <a:rPr lang="en-US" sz="2000" dirty="0"/>
              <a:t>Donald Jordan</a:t>
            </a:r>
          </a:p>
          <a:p>
            <a:r>
              <a:rPr lang="en-US" sz="2000" dirty="0"/>
              <a:t>C. James King</a:t>
            </a:r>
          </a:p>
          <a:p>
            <a:r>
              <a:rPr lang="en-US" sz="2000" dirty="0"/>
              <a:t>Othal Lakey</a:t>
            </a:r>
          </a:p>
          <a:p>
            <a:r>
              <a:rPr lang="en-US" sz="2000" dirty="0"/>
              <a:t>Roderick Lewis</a:t>
            </a:r>
          </a:p>
          <a:p>
            <a:r>
              <a:rPr lang="en-US" sz="2000" dirty="0"/>
              <a:t>Leon Moore</a:t>
            </a:r>
          </a:p>
          <a:p>
            <a:r>
              <a:rPr lang="en-US" sz="2000" dirty="0"/>
              <a:t>Zachary Mullens</a:t>
            </a:r>
          </a:p>
          <a:p>
            <a:r>
              <a:rPr lang="en-US" sz="2000" dirty="0"/>
              <a:t>Phillip Nelson</a:t>
            </a:r>
          </a:p>
          <a:p>
            <a:r>
              <a:rPr lang="en-US" sz="2000" dirty="0"/>
              <a:t>Zacheus Tieno Owang</a:t>
            </a:r>
          </a:p>
          <a:p>
            <a:r>
              <a:rPr lang="en-US" sz="2000" dirty="0"/>
              <a:t>Leo Pinkett</a:t>
            </a:r>
          </a:p>
          <a:p>
            <a:r>
              <a:rPr lang="en-US" sz="2000" dirty="0"/>
              <a:t>Quitney Pryor</a:t>
            </a:r>
          </a:p>
          <a:p>
            <a:r>
              <a:rPr lang="en-US" sz="2000" dirty="0"/>
              <a:t>Lawrence Reddick</a:t>
            </a:r>
          </a:p>
          <a:p>
            <a:endParaRPr lang="en-US" sz="2000" dirty="0"/>
          </a:p>
        </p:txBody>
      </p:sp>
      <p:sp>
        <p:nvSpPr>
          <p:cNvPr id="9" name="Content Placeholder 6">
            <a:extLst>
              <a:ext uri="{FF2B5EF4-FFF2-40B4-BE49-F238E27FC236}">
                <a16:creationId xmlns:a16="http://schemas.microsoft.com/office/drawing/2014/main" id="{97912F06-77EE-5A0F-9209-74754F3B2037}"/>
              </a:ext>
            </a:extLst>
          </p:cNvPr>
          <p:cNvSpPr txBox="1">
            <a:spLocks/>
          </p:cNvSpPr>
          <p:nvPr/>
        </p:nvSpPr>
        <p:spPr>
          <a:xfrm>
            <a:off x="6323014" y="1133747"/>
            <a:ext cx="2658290" cy="4352653"/>
          </a:xfrm>
          <a:prstGeom prst="rect">
            <a:avLst/>
          </a:prstGeom>
        </p:spPr>
        <p:txBody>
          <a:bodyPr vert="horz" lIns="91440" tIns="45720" rIns="91440" bIns="45720" rtlCol="0">
            <a:normAutofit/>
          </a:bodyPr>
          <a:lstStyle>
            <a:lvl1pPr marL="342900" indent="-342900" algn="l" defTabSz="914400" rtl="0" eaLnBrk="1" latinLnBrk="0" hangingPunct="1">
              <a:spcBef>
                <a:spcPts val="400"/>
              </a:spcBef>
              <a:spcAft>
                <a:spcPts val="400"/>
              </a:spcAft>
              <a:buClr>
                <a:schemeClr val="bg2"/>
              </a:buClr>
              <a:buFont typeface="Wingdings" pitchFamily="2" charset="2"/>
              <a:buChar char="§"/>
              <a:defRPr sz="2800" kern="1200">
                <a:solidFill>
                  <a:schemeClr val="tx1"/>
                </a:solidFill>
                <a:latin typeface="+mn-lt"/>
                <a:ea typeface="+mn-ea"/>
                <a:cs typeface="+mn-cs"/>
              </a:defRPr>
            </a:lvl1pPr>
            <a:lvl2pPr marL="742950" indent="-285750" algn="l" defTabSz="914400" rtl="0" eaLnBrk="1" latinLnBrk="0" hangingPunct="1">
              <a:spcBef>
                <a:spcPts val="400"/>
              </a:spcBef>
              <a:spcAft>
                <a:spcPts val="400"/>
              </a:spcAft>
              <a:buClr>
                <a:schemeClr val="bg2"/>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spcBef>
                <a:spcPts val="400"/>
              </a:spcBef>
              <a:spcAft>
                <a:spcPts val="400"/>
              </a:spcAft>
              <a:buClr>
                <a:schemeClr val="bg2"/>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400"/>
              </a:spcBef>
              <a:spcAft>
                <a:spcPts val="400"/>
              </a:spcAft>
              <a:buClr>
                <a:schemeClr val="bg2"/>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spcBef>
                <a:spcPts val="400"/>
              </a:spcBef>
              <a:spcAft>
                <a:spcPts val="400"/>
              </a:spcAft>
              <a:buClr>
                <a:schemeClr val="bg2"/>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900" dirty="0"/>
              <a:t>Jacqueline Scott</a:t>
            </a:r>
          </a:p>
          <a:p>
            <a:r>
              <a:rPr lang="en-US" sz="1900" dirty="0"/>
              <a:t>Ore Spragin</a:t>
            </a:r>
          </a:p>
          <a:p>
            <a:r>
              <a:rPr lang="en-US" sz="1900" dirty="0"/>
              <a:t>Paul Stewart</a:t>
            </a:r>
          </a:p>
          <a:p>
            <a:r>
              <a:rPr lang="en-US" sz="1900" dirty="0"/>
              <a:t>Victor Taylor</a:t>
            </a:r>
          </a:p>
          <a:p>
            <a:r>
              <a:rPr lang="en-US" sz="1900" dirty="0"/>
              <a:t>Marvin Thomas</a:t>
            </a:r>
          </a:p>
          <a:p>
            <a:r>
              <a:rPr lang="en-US" sz="1900" dirty="0"/>
              <a:t>Godwin Umoette*</a:t>
            </a:r>
          </a:p>
          <a:p>
            <a:r>
              <a:rPr lang="en-US" sz="1900" dirty="0"/>
              <a:t>James Walker</a:t>
            </a:r>
          </a:p>
          <a:p>
            <a:r>
              <a:rPr lang="en-US" sz="1900" dirty="0"/>
              <a:t>Henry Williamson</a:t>
            </a:r>
          </a:p>
          <a:p>
            <a:r>
              <a:rPr lang="en-US" sz="1900" dirty="0"/>
              <a:t>Keenan Winters</a:t>
            </a:r>
          </a:p>
          <a:p>
            <a:r>
              <a:rPr lang="en-US" sz="1900" dirty="0"/>
              <a:t>Jerry Webb</a:t>
            </a:r>
          </a:p>
          <a:p>
            <a:r>
              <a:rPr lang="en-US" sz="1900" dirty="0"/>
              <a:t>Pene Woods</a:t>
            </a:r>
          </a:p>
          <a:p>
            <a:endParaRPr lang="en-US" sz="1900" dirty="0"/>
          </a:p>
          <a:p>
            <a:endParaRPr lang="en-US" sz="1900" dirty="0"/>
          </a:p>
        </p:txBody>
      </p:sp>
      <p:sp>
        <p:nvSpPr>
          <p:cNvPr id="10" name="TextBox 9">
            <a:extLst>
              <a:ext uri="{FF2B5EF4-FFF2-40B4-BE49-F238E27FC236}">
                <a16:creationId xmlns:a16="http://schemas.microsoft.com/office/drawing/2014/main" id="{F9AC9DFC-11E0-70CD-F138-912566F3FCDD}"/>
              </a:ext>
            </a:extLst>
          </p:cNvPr>
          <p:cNvSpPr txBox="1"/>
          <p:nvPr/>
        </p:nvSpPr>
        <p:spPr>
          <a:xfrm>
            <a:off x="710538" y="5602069"/>
            <a:ext cx="5909823" cy="646331"/>
          </a:xfrm>
          <a:prstGeom prst="rect">
            <a:avLst/>
          </a:prstGeom>
          <a:noFill/>
        </p:spPr>
        <p:txBody>
          <a:bodyPr wrap="none" rtlCol="0">
            <a:spAutoFit/>
          </a:bodyPr>
          <a:lstStyle/>
          <a:p>
            <a:r>
              <a:rPr lang="en-US" sz="1200" dirty="0"/>
              <a:t> </a:t>
            </a:r>
          </a:p>
          <a:p>
            <a:r>
              <a:rPr lang="en-US" sz="1200" dirty="0"/>
              <a:t>*Bishop Bobby Best participated as part of the Core Team until his death in August 2020.  </a:t>
            </a:r>
          </a:p>
          <a:p>
            <a:r>
              <a:rPr lang="en-US" sz="1200" dirty="0"/>
              <a:t>*Bishop Godwin Umoette was a member of the Core Team until his death in February 2022.</a:t>
            </a:r>
          </a:p>
        </p:txBody>
      </p:sp>
    </p:spTree>
    <p:extLst>
      <p:ext uri="{BB962C8B-B14F-4D97-AF65-F5344CB8AC3E}">
        <p14:creationId xmlns:p14="http://schemas.microsoft.com/office/powerpoint/2010/main" val="2558348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DA23A-CAAD-AD40-8B69-7B9DAFFDACAD}"/>
              </a:ext>
            </a:extLst>
          </p:cNvPr>
          <p:cNvSpPr>
            <a:spLocks noGrp="1"/>
          </p:cNvSpPr>
          <p:nvPr>
            <p:ph type="title"/>
          </p:nvPr>
        </p:nvSpPr>
        <p:spPr>
          <a:xfrm>
            <a:off x="533400" y="342050"/>
            <a:ext cx="8229600" cy="588963"/>
          </a:xfrm>
        </p:spPr>
        <p:txBody>
          <a:bodyPr/>
          <a:lstStyle/>
          <a:p>
            <a:r>
              <a:rPr lang="en-US" dirty="0">
                <a:solidFill>
                  <a:srgbClr val="0432FF"/>
                </a:solidFill>
              </a:rPr>
              <a:t>Strategic Planning Core Team</a:t>
            </a:r>
          </a:p>
        </p:txBody>
      </p:sp>
      <p:sp>
        <p:nvSpPr>
          <p:cNvPr id="4" name="Slide Number Placeholder 3">
            <a:extLst>
              <a:ext uri="{FF2B5EF4-FFF2-40B4-BE49-F238E27FC236}">
                <a16:creationId xmlns:a16="http://schemas.microsoft.com/office/drawing/2014/main" id="{DD825B22-B94B-1A4C-B80A-3EFCA56E39D2}"/>
              </a:ext>
            </a:extLst>
          </p:cNvPr>
          <p:cNvSpPr>
            <a:spLocks noGrp="1"/>
          </p:cNvSpPr>
          <p:nvPr>
            <p:ph type="sldNum" sz="quarter" idx="12"/>
          </p:nvPr>
        </p:nvSpPr>
        <p:spPr/>
        <p:txBody>
          <a:bodyPr/>
          <a:lstStyle/>
          <a:p>
            <a:fld id="{D3549F50-7AD4-464D-9032-CC0646FB2084}" type="slidenum">
              <a:rPr lang="en-US" smtClean="0"/>
              <a:pPr/>
              <a:t>22</a:t>
            </a:fld>
            <a:endParaRPr lang="en-US" dirty="0"/>
          </a:p>
        </p:txBody>
      </p:sp>
      <p:sp>
        <p:nvSpPr>
          <p:cNvPr id="7" name="Content Placeholder 6">
            <a:extLst>
              <a:ext uri="{FF2B5EF4-FFF2-40B4-BE49-F238E27FC236}">
                <a16:creationId xmlns:a16="http://schemas.microsoft.com/office/drawing/2014/main" id="{F893D538-8341-336D-36A6-39481923D119}"/>
              </a:ext>
            </a:extLst>
          </p:cNvPr>
          <p:cNvSpPr>
            <a:spLocks noGrp="1"/>
          </p:cNvSpPr>
          <p:nvPr>
            <p:ph idx="1"/>
          </p:nvPr>
        </p:nvSpPr>
        <p:spPr>
          <a:xfrm>
            <a:off x="684213" y="1337783"/>
            <a:ext cx="2897187" cy="4605817"/>
          </a:xfrm>
        </p:spPr>
        <p:txBody>
          <a:bodyPr>
            <a:normAutofit fontScale="92500" lnSpcReduction="10000"/>
          </a:bodyPr>
          <a:lstStyle/>
          <a:p>
            <a:r>
              <a:rPr lang="en-US" sz="2000" dirty="0"/>
              <a:t>Juliano Andujo</a:t>
            </a:r>
          </a:p>
          <a:p>
            <a:r>
              <a:rPr lang="en-US" sz="2000" dirty="0"/>
              <a:t>Bobby Best*</a:t>
            </a:r>
          </a:p>
          <a:p>
            <a:r>
              <a:rPr lang="en-US" sz="2000" dirty="0"/>
              <a:t>Paul Brown</a:t>
            </a:r>
          </a:p>
          <a:p>
            <a:r>
              <a:rPr lang="en-US" sz="2000" dirty="0"/>
              <a:t>Thomas Brown</a:t>
            </a:r>
          </a:p>
          <a:p>
            <a:r>
              <a:rPr lang="en-US" sz="2000" dirty="0"/>
              <a:t>Kenneth Carter</a:t>
            </a:r>
          </a:p>
          <a:p>
            <a:r>
              <a:rPr lang="en-US" sz="2000" dirty="0"/>
              <a:t>Carmichael Crutchfield</a:t>
            </a:r>
          </a:p>
          <a:p>
            <a:r>
              <a:rPr lang="en-US" sz="2000" dirty="0"/>
              <a:t>Tyrone Davis</a:t>
            </a:r>
          </a:p>
          <a:p>
            <a:r>
              <a:rPr lang="en-US" sz="2000" dirty="0"/>
              <a:t>Theresa Duhart</a:t>
            </a:r>
          </a:p>
          <a:p>
            <a:r>
              <a:rPr lang="en-US" sz="2000" dirty="0"/>
              <a:t>Samson Fienko</a:t>
            </a:r>
          </a:p>
          <a:p>
            <a:r>
              <a:rPr lang="en-US" sz="2000" dirty="0"/>
              <a:t>Ian Gibson</a:t>
            </a:r>
          </a:p>
          <a:p>
            <a:r>
              <a:rPr lang="en-US" sz="2000" dirty="0"/>
              <a:t>Clifford Harris</a:t>
            </a:r>
          </a:p>
          <a:p>
            <a:r>
              <a:rPr lang="en-US" sz="2000" dirty="0"/>
              <a:t>Gregory Hudson</a:t>
            </a:r>
          </a:p>
          <a:p>
            <a:endParaRPr lang="en-US" sz="2000" dirty="0"/>
          </a:p>
        </p:txBody>
      </p:sp>
      <p:sp>
        <p:nvSpPr>
          <p:cNvPr id="8" name="Content Placeholder 6">
            <a:extLst>
              <a:ext uri="{FF2B5EF4-FFF2-40B4-BE49-F238E27FC236}">
                <a16:creationId xmlns:a16="http://schemas.microsoft.com/office/drawing/2014/main" id="{FBA9F1DE-3B62-DF83-0477-AF02C4BC9D83}"/>
              </a:ext>
            </a:extLst>
          </p:cNvPr>
          <p:cNvSpPr txBox="1">
            <a:spLocks/>
          </p:cNvSpPr>
          <p:nvPr/>
        </p:nvSpPr>
        <p:spPr>
          <a:xfrm>
            <a:off x="3429000" y="1362102"/>
            <a:ext cx="3048000" cy="442909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ts val="400"/>
              </a:spcBef>
              <a:spcAft>
                <a:spcPts val="400"/>
              </a:spcAft>
              <a:buClr>
                <a:schemeClr val="bg2"/>
              </a:buClr>
              <a:buFont typeface="Wingdings" pitchFamily="2" charset="2"/>
              <a:buChar char="§"/>
              <a:defRPr sz="2800" kern="1200">
                <a:solidFill>
                  <a:schemeClr val="tx1"/>
                </a:solidFill>
                <a:latin typeface="+mn-lt"/>
                <a:ea typeface="+mn-ea"/>
                <a:cs typeface="+mn-cs"/>
              </a:defRPr>
            </a:lvl1pPr>
            <a:lvl2pPr marL="742950" indent="-285750" algn="l" defTabSz="914400" rtl="0" eaLnBrk="1" latinLnBrk="0" hangingPunct="1">
              <a:spcBef>
                <a:spcPts val="400"/>
              </a:spcBef>
              <a:spcAft>
                <a:spcPts val="400"/>
              </a:spcAft>
              <a:buClr>
                <a:schemeClr val="bg2"/>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spcBef>
                <a:spcPts val="400"/>
              </a:spcBef>
              <a:spcAft>
                <a:spcPts val="400"/>
              </a:spcAft>
              <a:buClr>
                <a:schemeClr val="bg2"/>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400"/>
              </a:spcBef>
              <a:spcAft>
                <a:spcPts val="400"/>
              </a:spcAft>
              <a:buClr>
                <a:schemeClr val="bg2"/>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spcBef>
                <a:spcPts val="400"/>
              </a:spcBef>
              <a:spcAft>
                <a:spcPts val="400"/>
              </a:spcAft>
              <a:buClr>
                <a:schemeClr val="bg2"/>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Teresa Jefferson-Snorton</a:t>
            </a:r>
          </a:p>
          <a:p>
            <a:r>
              <a:rPr lang="en-US" sz="2000" dirty="0"/>
              <a:t>Donald Jordan</a:t>
            </a:r>
          </a:p>
          <a:p>
            <a:r>
              <a:rPr lang="en-US" sz="2000" dirty="0"/>
              <a:t>C. James King</a:t>
            </a:r>
          </a:p>
          <a:p>
            <a:r>
              <a:rPr lang="en-US" sz="2000" dirty="0"/>
              <a:t>Othal Lakey</a:t>
            </a:r>
          </a:p>
          <a:p>
            <a:r>
              <a:rPr lang="en-US" sz="2000" dirty="0"/>
              <a:t>Roderick Lewis</a:t>
            </a:r>
          </a:p>
          <a:p>
            <a:r>
              <a:rPr lang="en-US" sz="2000" dirty="0"/>
              <a:t>Leon Moore</a:t>
            </a:r>
          </a:p>
          <a:p>
            <a:r>
              <a:rPr lang="en-US" sz="2000" dirty="0"/>
              <a:t>Zachary Mullens</a:t>
            </a:r>
          </a:p>
          <a:p>
            <a:r>
              <a:rPr lang="en-US" sz="2000" dirty="0"/>
              <a:t>Phillip Nelson</a:t>
            </a:r>
          </a:p>
          <a:p>
            <a:r>
              <a:rPr lang="en-US" sz="2000" dirty="0"/>
              <a:t>Zacheus Tieno Owang</a:t>
            </a:r>
          </a:p>
          <a:p>
            <a:r>
              <a:rPr lang="en-US" sz="2000" dirty="0"/>
              <a:t>Leo Pinkett</a:t>
            </a:r>
          </a:p>
          <a:p>
            <a:r>
              <a:rPr lang="en-US" sz="2000" dirty="0"/>
              <a:t>Quitney Pryor</a:t>
            </a:r>
          </a:p>
          <a:p>
            <a:r>
              <a:rPr lang="en-US" sz="2000" dirty="0"/>
              <a:t>Lawrence Reddick</a:t>
            </a:r>
          </a:p>
          <a:p>
            <a:endParaRPr lang="en-US" sz="2000" dirty="0"/>
          </a:p>
        </p:txBody>
      </p:sp>
      <p:sp>
        <p:nvSpPr>
          <p:cNvPr id="9" name="Content Placeholder 6">
            <a:extLst>
              <a:ext uri="{FF2B5EF4-FFF2-40B4-BE49-F238E27FC236}">
                <a16:creationId xmlns:a16="http://schemas.microsoft.com/office/drawing/2014/main" id="{97912F06-77EE-5A0F-9209-74754F3B2037}"/>
              </a:ext>
            </a:extLst>
          </p:cNvPr>
          <p:cNvSpPr txBox="1">
            <a:spLocks/>
          </p:cNvSpPr>
          <p:nvPr/>
        </p:nvSpPr>
        <p:spPr>
          <a:xfrm>
            <a:off x="6323014" y="1371600"/>
            <a:ext cx="2658290" cy="4352653"/>
          </a:xfrm>
          <a:prstGeom prst="rect">
            <a:avLst/>
          </a:prstGeom>
        </p:spPr>
        <p:txBody>
          <a:bodyPr vert="horz" lIns="91440" tIns="45720" rIns="91440" bIns="45720" rtlCol="0">
            <a:normAutofit/>
          </a:bodyPr>
          <a:lstStyle>
            <a:lvl1pPr marL="342900" indent="-342900" algn="l" defTabSz="914400" rtl="0" eaLnBrk="1" latinLnBrk="0" hangingPunct="1">
              <a:spcBef>
                <a:spcPts val="400"/>
              </a:spcBef>
              <a:spcAft>
                <a:spcPts val="400"/>
              </a:spcAft>
              <a:buClr>
                <a:schemeClr val="bg2"/>
              </a:buClr>
              <a:buFont typeface="Wingdings" pitchFamily="2" charset="2"/>
              <a:buChar char="§"/>
              <a:defRPr sz="2800" kern="1200">
                <a:solidFill>
                  <a:schemeClr val="tx1"/>
                </a:solidFill>
                <a:latin typeface="+mn-lt"/>
                <a:ea typeface="+mn-ea"/>
                <a:cs typeface="+mn-cs"/>
              </a:defRPr>
            </a:lvl1pPr>
            <a:lvl2pPr marL="742950" indent="-285750" algn="l" defTabSz="914400" rtl="0" eaLnBrk="1" latinLnBrk="0" hangingPunct="1">
              <a:spcBef>
                <a:spcPts val="400"/>
              </a:spcBef>
              <a:spcAft>
                <a:spcPts val="400"/>
              </a:spcAft>
              <a:buClr>
                <a:schemeClr val="bg2"/>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spcBef>
                <a:spcPts val="400"/>
              </a:spcBef>
              <a:spcAft>
                <a:spcPts val="400"/>
              </a:spcAft>
              <a:buClr>
                <a:schemeClr val="bg2"/>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400"/>
              </a:spcBef>
              <a:spcAft>
                <a:spcPts val="400"/>
              </a:spcAft>
              <a:buClr>
                <a:schemeClr val="bg2"/>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spcBef>
                <a:spcPts val="400"/>
              </a:spcBef>
              <a:spcAft>
                <a:spcPts val="400"/>
              </a:spcAft>
              <a:buClr>
                <a:schemeClr val="bg2"/>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900" dirty="0"/>
              <a:t>Jacqueline Scott</a:t>
            </a:r>
          </a:p>
          <a:p>
            <a:r>
              <a:rPr lang="en-US" sz="1900" dirty="0"/>
              <a:t>Ore Spragin</a:t>
            </a:r>
          </a:p>
          <a:p>
            <a:r>
              <a:rPr lang="en-US" sz="1900" dirty="0"/>
              <a:t>Paul Stewart</a:t>
            </a:r>
          </a:p>
          <a:p>
            <a:r>
              <a:rPr lang="en-US" sz="1900" dirty="0"/>
              <a:t>Victor Taylor</a:t>
            </a:r>
          </a:p>
          <a:p>
            <a:r>
              <a:rPr lang="en-US" sz="1900" dirty="0"/>
              <a:t>Marvin Thomas</a:t>
            </a:r>
          </a:p>
          <a:p>
            <a:r>
              <a:rPr lang="en-US" sz="1900" dirty="0"/>
              <a:t>Godwin Umoette*</a:t>
            </a:r>
          </a:p>
          <a:p>
            <a:r>
              <a:rPr lang="en-US" sz="1900" dirty="0"/>
              <a:t>James Walker</a:t>
            </a:r>
          </a:p>
          <a:p>
            <a:r>
              <a:rPr lang="en-US" sz="1900" dirty="0"/>
              <a:t>Henry Williamson</a:t>
            </a:r>
          </a:p>
          <a:p>
            <a:r>
              <a:rPr lang="en-US" sz="1900" dirty="0"/>
              <a:t>Keenan Winters</a:t>
            </a:r>
          </a:p>
          <a:p>
            <a:r>
              <a:rPr lang="en-US" sz="1900" dirty="0"/>
              <a:t>Jerry Webb</a:t>
            </a:r>
          </a:p>
          <a:p>
            <a:r>
              <a:rPr lang="en-US" sz="1900" dirty="0"/>
              <a:t>Pene Woods</a:t>
            </a:r>
          </a:p>
          <a:p>
            <a:endParaRPr lang="en-US" sz="1900" dirty="0"/>
          </a:p>
          <a:p>
            <a:endParaRPr lang="en-US" sz="1900" dirty="0"/>
          </a:p>
        </p:txBody>
      </p:sp>
      <p:sp>
        <p:nvSpPr>
          <p:cNvPr id="10" name="TextBox 9">
            <a:extLst>
              <a:ext uri="{FF2B5EF4-FFF2-40B4-BE49-F238E27FC236}">
                <a16:creationId xmlns:a16="http://schemas.microsoft.com/office/drawing/2014/main" id="{F9AC9DFC-11E0-70CD-F138-912566F3FCDD}"/>
              </a:ext>
            </a:extLst>
          </p:cNvPr>
          <p:cNvSpPr txBox="1"/>
          <p:nvPr/>
        </p:nvSpPr>
        <p:spPr>
          <a:xfrm>
            <a:off x="710538" y="5602069"/>
            <a:ext cx="5909823" cy="646331"/>
          </a:xfrm>
          <a:prstGeom prst="rect">
            <a:avLst/>
          </a:prstGeom>
          <a:noFill/>
        </p:spPr>
        <p:txBody>
          <a:bodyPr wrap="none" rtlCol="0">
            <a:spAutoFit/>
          </a:bodyPr>
          <a:lstStyle/>
          <a:p>
            <a:r>
              <a:rPr lang="en-US" sz="1200" dirty="0"/>
              <a:t> </a:t>
            </a:r>
          </a:p>
          <a:p>
            <a:r>
              <a:rPr lang="en-US" sz="1200" dirty="0"/>
              <a:t>*Bishop Bobby Best participated as part of the Core Team until his death in August 2020.  </a:t>
            </a:r>
          </a:p>
          <a:p>
            <a:r>
              <a:rPr lang="en-US" sz="1200" dirty="0"/>
              <a:t>*Bishop Godwin Umoette was a member of the Core Team until his death in February 2022.</a:t>
            </a:r>
          </a:p>
        </p:txBody>
      </p:sp>
      <p:sp>
        <p:nvSpPr>
          <p:cNvPr id="3" name="Rectangle 2">
            <a:extLst>
              <a:ext uri="{FF2B5EF4-FFF2-40B4-BE49-F238E27FC236}">
                <a16:creationId xmlns:a16="http://schemas.microsoft.com/office/drawing/2014/main" id="{13E54FDE-6A36-EDB0-682C-5B2C79588739}"/>
              </a:ext>
            </a:extLst>
          </p:cNvPr>
          <p:cNvSpPr/>
          <p:nvPr/>
        </p:nvSpPr>
        <p:spPr>
          <a:xfrm>
            <a:off x="2814896" y="600347"/>
            <a:ext cx="3805465"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75000"/>
                    <a:lumOff val="25000"/>
                  </a:schemeClr>
                </a:solidFill>
                <a:effectLst/>
              </a:rPr>
              <a:t>YOUR NAME</a:t>
            </a:r>
          </a:p>
        </p:txBody>
      </p:sp>
    </p:spTree>
    <p:extLst>
      <p:ext uri="{BB962C8B-B14F-4D97-AF65-F5344CB8AC3E}">
        <p14:creationId xmlns:p14="http://schemas.microsoft.com/office/powerpoint/2010/main" val="350162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7014B-3974-E442-B672-A04CF36DE735}"/>
              </a:ext>
            </a:extLst>
          </p:cNvPr>
          <p:cNvSpPr>
            <a:spLocks noGrp="1"/>
          </p:cNvSpPr>
          <p:nvPr>
            <p:ph type="title"/>
          </p:nvPr>
        </p:nvSpPr>
        <p:spPr>
          <a:xfrm>
            <a:off x="609600" y="208986"/>
            <a:ext cx="6347713" cy="1320800"/>
          </a:xfrm>
        </p:spPr>
        <p:txBody>
          <a:bodyPr/>
          <a:lstStyle/>
          <a:p>
            <a:r>
              <a:rPr lang="en-US" dirty="0">
                <a:solidFill>
                  <a:srgbClr val="0000FF"/>
                </a:solidFill>
              </a:rPr>
              <a:t>Questions/Feedback</a:t>
            </a:r>
          </a:p>
        </p:txBody>
      </p:sp>
      <p:pic>
        <p:nvPicPr>
          <p:cNvPr id="6" name="Content Placeholder 5" descr="A picture containing ball, room, table&#10;&#10;Description automatically generated">
            <a:extLst>
              <a:ext uri="{FF2B5EF4-FFF2-40B4-BE49-F238E27FC236}">
                <a16:creationId xmlns:a16="http://schemas.microsoft.com/office/drawing/2014/main" id="{8BA5F7E0-EC46-4A43-A800-EC6B96DD7B72}"/>
              </a:ext>
            </a:extLst>
          </p:cNvPr>
          <p:cNvPicPr>
            <a:picLocks noGrp="1" noChangeAspect="1"/>
          </p:cNvPicPr>
          <p:nvPr>
            <p:ph idx="1"/>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27853" y="1219200"/>
            <a:ext cx="7325547" cy="4889006"/>
          </a:xfrm>
        </p:spPr>
      </p:pic>
      <p:sp>
        <p:nvSpPr>
          <p:cNvPr id="4" name="Slide Number Placeholder 3">
            <a:extLst>
              <a:ext uri="{FF2B5EF4-FFF2-40B4-BE49-F238E27FC236}">
                <a16:creationId xmlns:a16="http://schemas.microsoft.com/office/drawing/2014/main" id="{605D75B9-456D-BF4E-A1A4-06BB59506B91}"/>
              </a:ext>
            </a:extLst>
          </p:cNvPr>
          <p:cNvSpPr>
            <a:spLocks noGrp="1"/>
          </p:cNvSpPr>
          <p:nvPr>
            <p:ph type="sldNum" sz="quarter" idx="12"/>
          </p:nvPr>
        </p:nvSpPr>
        <p:spPr/>
        <p:txBody>
          <a:bodyPr/>
          <a:lstStyle/>
          <a:p>
            <a:fld id="{D3549F50-7AD4-464D-9032-CC0646FB2084}" type="slidenum">
              <a:rPr lang="en-US" smtClean="0"/>
              <a:pPr/>
              <a:t>23</a:t>
            </a:fld>
            <a:endParaRPr lang="en-US" dirty="0"/>
          </a:p>
        </p:txBody>
      </p:sp>
    </p:spTree>
    <p:extLst>
      <p:ext uri="{BB962C8B-B14F-4D97-AF65-F5344CB8AC3E}">
        <p14:creationId xmlns:p14="http://schemas.microsoft.com/office/powerpoint/2010/main" val="2197694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5">
            <a:extLst>
              <a:ext uri="{FF2B5EF4-FFF2-40B4-BE49-F238E27FC236}">
                <a16:creationId xmlns:a16="http://schemas.microsoft.com/office/drawing/2014/main" id="{55315929-9969-1C4B-892E-BF78F2338132}"/>
              </a:ext>
            </a:extLst>
          </p:cNvPr>
          <p:cNvSpPr>
            <a:spLocks noGrp="1"/>
          </p:cNvSpPr>
          <p:nvPr>
            <p:ph type="dt" sz="half" idx="10"/>
          </p:nvPr>
        </p:nvSpPr>
        <p:spPr>
          <a:xfrm>
            <a:off x="628650" y="6356351"/>
            <a:ext cx="3790950"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Integrated Leadership Concepts, Inc. All Rights Reserved </a:t>
            </a:r>
            <a:endParaRPr lang="en-US" sz="1000" dirty="0"/>
          </a:p>
        </p:txBody>
      </p:sp>
      <p:sp>
        <p:nvSpPr>
          <p:cNvPr id="23555" name="Slide Number Placeholder 3"/>
          <p:cNvSpPr>
            <a:spLocks noGrp="1"/>
          </p:cNvSpPr>
          <p:nvPr>
            <p:ph type="sldNum" sz="quarter" idx="12"/>
          </p:nvPr>
        </p:nvSpPr>
        <p:spPr>
          <a:xfrm>
            <a:off x="7772400" y="6356351"/>
            <a:ext cx="742950" cy="365125"/>
          </a:xfrm>
          <a:noFill/>
        </p:spPr>
        <p:txBody>
          <a:bodyPr/>
          <a:lstStyle/>
          <a:p>
            <a:pPr algn="ctr"/>
            <a:fld id="{70082CEA-5684-4B09-9214-75E04130FA9B}" type="slidenum">
              <a:rPr lang="en-US" b="1" smtClean="0">
                <a:solidFill>
                  <a:srgbClr val="000000"/>
                </a:solidFill>
              </a:rPr>
              <a:pPr algn="ctr"/>
              <a:t>24</a:t>
            </a:fld>
            <a:endParaRPr lang="en-US" b="1" dirty="0">
              <a:solidFill>
                <a:srgbClr val="000000"/>
              </a:solidFill>
            </a:endParaRPr>
          </a:p>
        </p:txBody>
      </p:sp>
      <p:pic>
        <p:nvPicPr>
          <p:cNvPr id="10" name="Picture 9">
            <a:extLst>
              <a:ext uri="{FF2B5EF4-FFF2-40B4-BE49-F238E27FC236}">
                <a16:creationId xmlns:a16="http://schemas.microsoft.com/office/drawing/2014/main" id="{C4EBED5C-6CC3-E84C-97BC-44B53D9B992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3400" y="1219200"/>
            <a:ext cx="8153400" cy="4953000"/>
          </a:xfrm>
          <a:prstGeom prst="rect">
            <a:avLst/>
          </a:prstGeom>
        </p:spPr>
      </p:pic>
    </p:spTree>
    <p:extLst>
      <p:ext uri="{BB962C8B-B14F-4D97-AF65-F5344CB8AC3E}">
        <p14:creationId xmlns:p14="http://schemas.microsoft.com/office/powerpoint/2010/main" val="4243082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82282"/>
            <a:ext cx="7543800" cy="850514"/>
          </a:xfrm>
        </p:spPr>
        <p:txBody>
          <a:bodyPr>
            <a:normAutofit/>
          </a:bodyPr>
          <a:lstStyle/>
          <a:p>
            <a:pPr algn="ctr"/>
            <a:r>
              <a:rPr lang="en-US" sz="4000" b="1" dirty="0">
                <a:solidFill>
                  <a:srgbClr val="0000FF"/>
                </a:solidFill>
                <a:latin typeface="+mn-lt"/>
              </a:rPr>
              <a:t>Sustainable Growth Framework</a:t>
            </a:r>
          </a:p>
        </p:txBody>
      </p:sp>
      <p:sp>
        <p:nvSpPr>
          <p:cNvPr id="5" name="Slide Number Placeholder 4"/>
          <p:cNvSpPr>
            <a:spLocks noGrp="1"/>
          </p:cNvSpPr>
          <p:nvPr>
            <p:ph type="sldNum" sz="quarter" idx="12"/>
          </p:nvPr>
        </p:nvSpPr>
        <p:spPr>
          <a:xfrm>
            <a:off x="8305800" y="6416675"/>
            <a:ext cx="533400" cy="365125"/>
          </a:xfrm>
        </p:spPr>
        <p:txBody>
          <a:bodyPr/>
          <a:lstStyle/>
          <a:p>
            <a:pPr algn="ctr"/>
            <a:fld id="{F8566426-55BD-1848-A1FA-31F156435E10}" type="slidenum">
              <a:rPr lang="en-US" b="1" smtClean="0">
                <a:solidFill>
                  <a:srgbClr val="000000"/>
                </a:solidFill>
              </a:rPr>
              <a:pPr algn="ctr"/>
              <a:t>3</a:t>
            </a:fld>
            <a:endParaRPr lang="en-US" b="1" dirty="0">
              <a:solidFill>
                <a:srgbClr val="000000"/>
              </a:solidFill>
            </a:endParaRPr>
          </a:p>
        </p:txBody>
      </p:sp>
      <p:grpSp>
        <p:nvGrpSpPr>
          <p:cNvPr id="10" name="Group 9"/>
          <p:cNvGrpSpPr/>
          <p:nvPr/>
        </p:nvGrpSpPr>
        <p:grpSpPr>
          <a:xfrm>
            <a:off x="340796" y="1600200"/>
            <a:ext cx="6879500" cy="4267200"/>
            <a:chOff x="1981199" y="1828800"/>
            <a:chExt cx="6096002" cy="4191001"/>
          </a:xfrm>
        </p:grpSpPr>
        <p:sp>
          <p:nvSpPr>
            <p:cNvPr id="6" name="Rectangle 5"/>
            <p:cNvSpPr/>
            <p:nvPr/>
          </p:nvSpPr>
          <p:spPr>
            <a:xfrm>
              <a:off x="1981200" y="1828800"/>
              <a:ext cx="6096000" cy="838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endParaRPr lang="en-US" sz="3200" b="1" dirty="0">
                <a:ln w="50800"/>
                <a:solidFill>
                  <a:schemeClr val="bg1"/>
                </a:solidFill>
              </a:endParaRPr>
            </a:p>
            <a:p>
              <a:pPr algn="ctr"/>
              <a:r>
                <a:rPr lang="en-US" sz="3200" b="1" dirty="0">
                  <a:ln w="50800"/>
                  <a:solidFill>
                    <a:schemeClr val="bg1"/>
                  </a:solidFill>
                </a:rPr>
                <a:t>Aligned Leadership</a:t>
              </a:r>
            </a:p>
            <a:p>
              <a:pPr algn="ctr"/>
              <a:r>
                <a:rPr lang="en-US" sz="1600" b="1" dirty="0">
                  <a:ln w="50800"/>
                  <a:solidFill>
                    <a:schemeClr val="bg1"/>
                  </a:solidFill>
                </a:rPr>
                <a:t>Purpose, Vision, Mission, Values, Management System</a:t>
              </a:r>
            </a:p>
            <a:p>
              <a:pPr algn="ctr"/>
              <a:r>
                <a:rPr lang="en-US" sz="3600" b="1" dirty="0">
                  <a:ln w="50800"/>
                  <a:solidFill>
                    <a:schemeClr val="bg1"/>
                  </a:solidFill>
                </a:rPr>
                <a:t> </a:t>
              </a:r>
            </a:p>
          </p:txBody>
        </p:sp>
        <p:sp>
          <p:nvSpPr>
            <p:cNvPr id="7" name="Rectangle 6"/>
            <p:cNvSpPr/>
            <p:nvPr/>
          </p:nvSpPr>
          <p:spPr>
            <a:xfrm>
              <a:off x="1981200" y="5181601"/>
              <a:ext cx="6096001" cy="8382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en-US" sz="3200" b="1" dirty="0">
                  <a:ln w="50800"/>
                  <a:solidFill>
                    <a:schemeClr val="bg1"/>
                  </a:solidFill>
                </a:rPr>
                <a:t>Culture</a:t>
              </a:r>
            </a:p>
          </p:txBody>
        </p:sp>
        <p:sp>
          <p:nvSpPr>
            <p:cNvPr id="8" name="Rounded Rectangle 7"/>
            <p:cNvSpPr/>
            <p:nvPr/>
          </p:nvSpPr>
          <p:spPr>
            <a:xfrm>
              <a:off x="1981199" y="2895600"/>
              <a:ext cx="2657232" cy="20574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en-US" sz="3200" b="1" dirty="0">
                  <a:ln w="50800"/>
                  <a:solidFill>
                    <a:schemeClr val="bg1"/>
                  </a:solidFill>
                </a:rPr>
                <a:t>Strategy</a:t>
              </a:r>
            </a:p>
          </p:txBody>
        </p:sp>
        <p:sp>
          <p:nvSpPr>
            <p:cNvPr id="9" name="Rounded Rectangle 8"/>
            <p:cNvSpPr/>
            <p:nvPr/>
          </p:nvSpPr>
          <p:spPr>
            <a:xfrm>
              <a:off x="5257800" y="2895600"/>
              <a:ext cx="2813538" cy="2057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en-US" sz="3200" b="1" dirty="0">
                  <a:ln w="50800"/>
                  <a:solidFill>
                    <a:schemeClr val="bg1"/>
                  </a:solidFill>
                </a:rPr>
                <a:t>Execution</a:t>
              </a:r>
            </a:p>
            <a:p>
              <a:pPr algn="ctr"/>
              <a:r>
                <a:rPr lang="en-US" sz="3200" b="1" dirty="0">
                  <a:ln w="50800"/>
                  <a:solidFill>
                    <a:schemeClr val="bg1"/>
                  </a:solidFill>
                </a:rPr>
                <a:t>Capability</a:t>
              </a:r>
            </a:p>
          </p:txBody>
        </p:sp>
      </p:grpSp>
      <p:sp>
        <p:nvSpPr>
          <p:cNvPr id="12" name="Chevron 11"/>
          <p:cNvSpPr/>
          <p:nvPr/>
        </p:nvSpPr>
        <p:spPr>
          <a:xfrm>
            <a:off x="7220293" y="2282081"/>
            <a:ext cx="1771307" cy="2557967"/>
          </a:xfrm>
          <a:prstGeom prst="chevron">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000" b="1" dirty="0">
                <a:solidFill>
                  <a:srgbClr val="FFFFFF"/>
                </a:solidFill>
              </a:rPr>
              <a:t>R</a:t>
            </a:r>
          </a:p>
          <a:p>
            <a:pPr algn="ctr"/>
            <a:r>
              <a:rPr lang="en-US" sz="2000" b="1" dirty="0">
                <a:solidFill>
                  <a:srgbClr val="FFFFFF"/>
                </a:solidFill>
              </a:rPr>
              <a:t>  E</a:t>
            </a:r>
          </a:p>
          <a:p>
            <a:pPr algn="ctr"/>
            <a:r>
              <a:rPr lang="en-US" sz="2000" b="1" dirty="0">
                <a:solidFill>
                  <a:srgbClr val="FFFFFF"/>
                </a:solidFill>
              </a:rPr>
              <a:t>     S</a:t>
            </a:r>
          </a:p>
          <a:p>
            <a:pPr algn="ctr"/>
            <a:r>
              <a:rPr lang="en-US" sz="2000" b="1" dirty="0">
                <a:solidFill>
                  <a:srgbClr val="FFFFFF"/>
                </a:solidFill>
              </a:rPr>
              <a:t>     U</a:t>
            </a:r>
          </a:p>
          <a:p>
            <a:pPr algn="ctr"/>
            <a:r>
              <a:rPr lang="en-US" sz="2000" b="1" dirty="0">
                <a:solidFill>
                  <a:srgbClr val="FFFFFF"/>
                </a:solidFill>
              </a:rPr>
              <a:t>     L</a:t>
            </a:r>
          </a:p>
          <a:p>
            <a:pPr algn="ctr"/>
            <a:r>
              <a:rPr lang="en-US" sz="2000" b="1" dirty="0">
                <a:solidFill>
                  <a:srgbClr val="FFFFFF"/>
                </a:solidFill>
              </a:rPr>
              <a:t>  T</a:t>
            </a:r>
          </a:p>
          <a:p>
            <a:pPr algn="ctr"/>
            <a:r>
              <a:rPr lang="en-US" sz="2000" b="1" dirty="0">
                <a:solidFill>
                  <a:srgbClr val="FFFFFF"/>
                </a:solidFill>
              </a:rPr>
              <a:t>S</a:t>
            </a:r>
          </a:p>
        </p:txBody>
      </p:sp>
      <p:sp>
        <p:nvSpPr>
          <p:cNvPr id="13" name="TextBox 12"/>
          <p:cNvSpPr txBox="1"/>
          <p:nvPr/>
        </p:nvSpPr>
        <p:spPr>
          <a:xfrm>
            <a:off x="4343400" y="5867400"/>
            <a:ext cx="4372205" cy="430887"/>
          </a:xfrm>
          <a:prstGeom prst="rect">
            <a:avLst/>
          </a:prstGeom>
          <a:noFill/>
        </p:spPr>
        <p:txBody>
          <a:bodyPr wrap="square" rtlCol="0">
            <a:spAutoFit/>
          </a:bodyPr>
          <a:lstStyle/>
          <a:p>
            <a:r>
              <a:rPr lang="en-US" sz="1100" dirty="0"/>
              <a:t>Adapted from “Winning Through Innovation”, Michael  Tushman &amp; Charles O’Reilly III, Harvard Business School Press </a:t>
            </a:r>
          </a:p>
        </p:txBody>
      </p:sp>
    </p:spTree>
    <p:extLst>
      <p:ext uri="{BB962C8B-B14F-4D97-AF65-F5344CB8AC3E}">
        <p14:creationId xmlns:p14="http://schemas.microsoft.com/office/powerpoint/2010/main" val="2353106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02AC6-5EF9-0F41-B5BE-80E5466B43BD}"/>
              </a:ext>
            </a:extLst>
          </p:cNvPr>
          <p:cNvSpPr>
            <a:spLocks noGrp="1"/>
          </p:cNvSpPr>
          <p:nvPr>
            <p:ph type="title"/>
          </p:nvPr>
        </p:nvSpPr>
        <p:spPr>
          <a:xfrm>
            <a:off x="714693" y="442450"/>
            <a:ext cx="5715000" cy="850514"/>
          </a:xfrm>
        </p:spPr>
        <p:txBody>
          <a:bodyPr>
            <a:normAutofit/>
          </a:bodyPr>
          <a:lstStyle/>
          <a:p>
            <a:r>
              <a:rPr lang="en-US" dirty="0">
                <a:solidFill>
                  <a:srgbClr val="0000FF"/>
                </a:solidFill>
              </a:rPr>
              <a:t>What is a Strategic Plan?</a:t>
            </a:r>
          </a:p>
        </p:txBody>
      </p:sp>
      <p:sp>
        <p:nvSpPr>
          <p:cNvPr id="4" name="Slide Number Placeholder 3">
            <a:extLst>
              <a:ext uri="{FF2B5EF4-FFF2-40B4-BE49-F238E27FC236}">
                <a16:creationId xmlns:a16="http://schemas.microsoft.com/office/drawing/2014/main" id="{E1E622A3-3E43-2342-BD94-9447DF9204F4}"/>
              </a:ext>
            </a:extLst>
          </p:cNvPr>
          <p:cNvSpPr>
            <a:spLocks noGrp="1"/>
          </p:cNvSpPr>
          <p:nvPr>
            <p:ph type="sldNum" sz="quarter" idx="12"/>
          </p:nvPr>
        </p:nvSpPr>
        <p:spPr/>
        <p:txBody>
          <a:bodyPr/>
          <a:lstStyle/>
          <a:p>
            <a:fld id="{D3549F50-7AD4-464D-9032-CC0646FB2084}" type="slidenum">
              <a:rPr lang="en-US" smtClean="0"/>
              <a:pPr/>
              <a:t>4</a:t>
            </a:fld>
            <a:endParaRPr lang="en-US" dirty="0"/>
          </a:p>
        </p:txBody>
      </p:sp>
      <p:sp>
        <p:nvSpPr>
          <p:cNvPr id="8" name="Content Placeholder 7">
            <a:extLst>
              <a:ext uri="{FF2B5EF4-FFF2-40B4-BE49-F238E27FC236}">
                <a16:creationId xmlns:a16="http://schemas.microsoft.com/office/drawing/2014/main" id="{49A63BCE-5235-7A4D-B2A1-40C19C113AA8}"/>
              </a:ext>
            </a:extLst>
          </p:cNvPr>
          <p:cNvSpPr>
            <a:spLocks noGrp="1"/>
          </p:cNvSpPr>
          <p:nvPr>
            <p:ph idx="1"/>
          </p:nvPr>
        </p:nvSpPr>
        <p:spPr/>
        <p:txBody>
          <a:bodyPr>
            <a:normAutofit/>
          </a:bodyPr>
          <a:lstStyle/>
          <a:p>
            <a:pPr marL="0" indent="0">
              <a:buNone/>
            </a:pPr>
            <a:r>
              <a:rPr lang="en-US" sz="2400" dirty="0"/>
              <a:t>The output of an organization’s process to define its </a:t>
            </a:r>
            <a:r>
              <a:rPr lang="en-US" sz="2400" b="1" dirty="0"/>
              <a:t>long-term</a:t>
            </a:r>
            <a:r>
              <a:rPr lang="en-US" sz="2400" dirty="0"/>
              <a:t> direction and align its resources to pursue goals tied to that direction</a:t>
            </a:r>
          </a:p>
          <a:p>
            <a:pPr marL="457200" lvl="1" indent="0">
              <a:buNone/>
            </a:pPr>
            <a:endParaRPr lang="en-US" sz="2200" dirty="0"/>
          </a:p>
        </p:txBody>
      </p:sp>
      <p:sp>
        <p:nvSpPr>
          <p:cNvPr id="5" name="Footer Placeholder 4">
            <a:extLst>
              <a:ext uri="{FF2B5EF4-FFF2-40B4-BE49-F238E27FC236}">
                <a16:creationId xmlns:a16="http://schemas.microsoft.com/office/drawing/2014/main" id="{93B70108-E0DE-CE49-B15E-A874C674F6B2}"/>
              </a:ext>
            </a:extLst>
          </p:cNvPr>
          <p:cNvSpPr txBox="1">
            <a:spLocks/>
          </p:cNvSpPr>
          <p:nvPr/>
        </p:nvSpPr>
        <p:spPr>
          <a:xfrm>
            <a:off x="609600" y="6019800"/>
            <a:ext cx="4622973"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CME Church Strategic Engagement Team</a:t>
            </a:r>
          </a:p>
        </p:txBody>
      </p:sp>
    </p:spTree>
    <p:extLst>
      <p:ext uri="{BB962C8B-B14F-4D97-AF65-F5344CB8AC3E}">
        <p14:creationId xmlns:p14="http://schemas.microsoft.com/office/powerpoint/2010/main" val="67452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382C87E-4591-CD4B-8693-44CF3AA89FC2}"/>
              </a:ext>
            </a:extLst>
          </p:cNvPr>
          <p:cNvSpPr>
            <a:spLocks noGrp="1"/>
          </p:cNvSpPr>
          <p:nvPr>
            <p:ph type="title"/>
          </p:nvPr>
        </p:nvSpPr>
        <p:spPr>
          <a:xfrm>
            <a:off x="1368300" y="263327"/>
            <a:ext cx="6200329" cy="850514"/>
          </a:xfrm>
        </p:spPr>
        <p:txBody>
          <a:bodyPr>
            <a:normAutofit/>
          </a:bodyPr>
          <a:lstStyle/>
          <a:p>
            <a:r>
              <a:rPr lang="en-US" sz="2400" i="1" dirty="0">
                <a:solidFill>
                  <a:srgbClr val="0432FF"/>
                </a:solidFill>
              </a:rPr>
              <a:t>The strategic plan is aimed at 3 critical areas of growth &amp; development for the CME Church:</a:t>
            </a:r>
          </a:p>
        </p:txBody>
      </p:sp>
      <p:graphicFrame>
        <p:nvGraphicFramePr>
          <p:cNvPr id="7" name="Content Placeholder 6">
            <a:extLst>
              <a:ext uri="{FF2B5EF4-FFF2-40B4-BE49-F238E27FC236}">
                <a16:creationId xmlns:a16="http://schemas.microsoft.com/office/drawing/2014/main" id="{87A95ED4-F71F-074E-AD76-E3626C70C4AC}"/>
              </a:ext>
            </a:extLst>
          </p:cNvPr>
          <p:cNvGraphicFramePr>
            <a:graphicFrameLocks noGrp="1"/>
          </p:cNvGraphicFramePr>
          <p:nvPr>
            <p:ph idx="1"/>
          </p:nvPr>
        </p:nvGraphicFramePr>
        <p:xfrm>
          <a:off x="735138" y="1853857"/>
          <a:ext cx="8229600" cy="4427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D76F1092-25F5-EE4F-A586-7A4E2DE52973}"/>
              </a:ext>
            </a:extLst>
          </p:cNvPr>
          <p:cNvSpPr>
            <a:spLocks noGrp="1"/>
          </p:cNvSpPr>
          <p:nvPr>
            <p:ph type="sldNum" sz="quarter" idx="12"/>
          </p:nvPr>
        </p:nvSpPr>
        <p:spPr/>
        <p:txBody>
          <a:bodyPr/>
          <a:lstStyle/>
          <a:p>
            <a:fld id="{D3549F50-7AD4-464D-9032-CC0646FB2084}" type="slidenum">
              <a:rPr lang="en-US" smtClean="0"/>
              <a:pPr/>
              <a:t>5</a:t>
            </a:fld>
            <a:endParaRPr lang="en-US" dirty="0"/>
          </a:p>
        </p:txBody>
      </p:sp>
      <p:sp>
        <p:nvSpPr>
          <p:cNvPr id="9" name="TextBox 8">
            <a:extLst>
              <a:ext uri="{FF2B5EF4-FFF2-40B4-BE49-F238E27FC236}">
                <a16:creationId xmlns:a16="http://schemas.microsoft.com/office/drawing/2014/main" id="{D057B351-3EA5-F24A-813E-172E80D6DB4C}"/>
              </a:ext>
            </a:extLst>
          </p:cNvPr>
          <p:cNvSpPr txBox="1"/>
          <p:nvPr/>
        </p:nvSpPr>
        <p:spPr>
          <a:xfrm>
            <a:off x="3895106" y="2871401"/>
            <a:ext cx="1600200" cy="430887"/>
          </a:xfrm>
          <a:prstGeom prst="rect">
            <a:avLst/>
          </a:prstGeom>
          <a:noFill/>
        </p:spPr>
        <p:txBody>
          <a:bodyPr wrap="square" rtlCol="0">
            <a:spAutoFit/>
          </a:bodyPr>
          <a:lstStyle/>
          <a:p>
            <a:pPr algn="ctr"/>
            <a:r>
              <a:rPr lang="en-US" sz="2200" dirty="0"/>
              <a:t>Individuals</a:t>
            </a:r>
          </a:p>
        </p:txBody>
      </p:sp>
      <p:sp>
        <p:nvSpPr>
          <p:cNvPr id="10" name="TextBox 9">
            <a:extLst>
              <a:ext uri="{FF2B5EF4-FFF2-40B4-BE49-F238E27FC236}">
                <a16:creationId xmlns:a16="http://schemas.microsoft.com/office/drawing/2014/main" id="{80FCDC87-3299-4D40-999F-71CF644AD393}"/>
              </a:ext>
            </a:extLst>
          </p:cNvPr>
          <p:cNvSpPr txBox="1"/>
          <p:nvPr/>
        </p:nvSpPr>
        <p:spPr>
          <a:xfrm>
            <a:off x="2694046" y="5083039"/>
            <a:ext cx="1868489" cy="430887"/>
          </a:xfrm>
          <a:prstGeom prst="rect">
            <a:avLst/>
          </a:prstGeom>
          <a:noFill/>
        </p:spPr>
        <p:txBody>
          <a:bodyPr wrap="square" rtlCol="0">
            <a:spAutoFit/>
          </a:bodyPr>
          <a:lstStyle/>
          <a:p>
            <a:r>
              <a:rPr lang="en-US" sz="2200" dirty="0"/>
              <a:t>Communities</a:t>
            </a:r>
          </a:p>
        </p:txBody>
      </p:sp>
      <p:sp>
        <p:nvSpPr>
          <p:cNvPr id="11" name="TextBox 10">
            <a:extLst>
              <a:ext uri="{FF2B5EF4-FFF2-40B4-BE49-F238E27FC236}">
                <a16:creationId xmlns:a16="http://schemas.microsoft.com/office/drawing/2014/main" id="{CAFC9AED-477A-EF40-8FB1-06BDD18D6C47}"/>
              </a:ext>
            </a:extLst>
          </p:cNvPr>
          <p:cNvSpPr txBox="1"/>
          <p:nvPr/>
        </p:nvSpPr>
        <p:spPr>
          <a:xfrm>
            <a:off x="4940909" y="5269938"/>
            <a:ext cx="2020887" cy="430887"/>
          </a:xfrm>
          <a:prstGeom prst="rect">
            <a:avLst/>
          </a:prstGeom>
          <a:noFill/>
        </p:spPr>
        <p:txBody>
          <a:bodyPr wrap="square" rtlCol="0">
            <a:spAutoFit/>
          </a:bodyPr>
          <a:lstStyle/>
          <a:p>
            <a:r>
              <a:rPr lang="en-US" sz="2200" dirty="0"/>
              <a:t>Congregations</a:t>
            </a:r>
          </a:p>
        </p:txBody>
      </p:sp>
      <p:sp>
        <p:nvSpPr>
          <p:cNvPr id="13" name="Rectangle 12">
            <a:extLst>
              <a:ext uri="{FF2B5EF4-FFF2-40B4-BE49-F238E27FC236}">
                <a16:creationId xmlns:a16="http://schemas.microsoft.com/office/drawing/2014/main" id="{4608C10F-6E24-FE41-8E6C-D812C208A4D1}"/>
              </a:ext>
            </a:extLst>
          </p:cNvPr>
          <p:cNvSpPr/>
          <p:nvPr/>
        </p:nvSpPr>
        <p:spPr>
          <a:xfrm>
            <a:off x="1061934" y="1238935"/>
            <a:ext cx="6813084" cy="461665"/>
          </a:xfrm>
          <a:prstGeom prst="rect">
            <a:avLst/>
          </a:prstGeom>
          <a:noFill/>
        </p:spPr>
        <p:txBody>
          <a:bodyPr wrap="none" lIns="91440" tIns="45720" rIns="91440" bIns="45720">
            <a:spAutoFit/>
          </a:bodyPr>
          <a:lstStyle/>
          <a:p>
            <a:pPr algn="ctr"/>
            <a:r>
              <a:rPr lang="en-US" sz="2400" b="1" i="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Be BOLD: Face Now – Embrace Next – See New</a:t>
            </a:r>
          </a:p>
        </p:txBody>
      </p:sp>
      <p:sp>
        <p:nvSpPr>
          <p:cNvPr id="2" name="TextBox 1">
            <a:extLst>
              <a:ext uri="{FF2B5EF4-FFF2-40B4-BE49-F238E27FC236}">
                <a16:creationId xmlns:a16="http://schemas.microsoft.com/office/drawing/2014/main" id="{4C72A03D-4303-DE4A-B9C3-1EC1BAEBF4C5}"/>
              </a:ext>
            </a:extLst>
          </p:cNvPr>
          <p:cNvSpPr txBox="1"/>
          <p:nvPr/>
        </p:nvSpPr>
        <p:spPr>
          <a:xfrm>
            <a:off x="3657600" y="3555713"/>
            <a:ext cx="1868489" cy="830997"/>
          </a:xfrm>
          <a:prstGeom prst="rect">
            <a:avLst/>
          </a:prstGeom>
          <a:noFill/>
        </p:spPr>
        <p:txBody>
          <a:bodyPr wrap="square" rtlCol="0">
            <a:spAutoFit/>
          </a:bodyPr>
          <a:lstStyle/>
          <a:p>
            <a:pPr algn="ctr"/>
            <a:r>
              <a:rPr lang="en-US" sz="2400" b="1" dirty="0">
                <a:solidFill>
                  <a:schemeClr val="bg1"/>
                </a:solidFill>
              </a:rPr>
              <a:t>The Connection</a:t>
            </a:r>
          </a:p>
        </p:txBody>
      </p:sp>
      <p:sp>
        <p:nvSpPr>
          <p:cNvPr id="14" name="Footer Placeholder 4">
            <a:extLst>
              <a:ext uri="{FF2B5EF4-FFF2-40B4-BE49-F238E27FC236}">
                <a16:creationId xmlns:a16="http://schemas.microsoft.com/office/drawing/2014/main" id="{01D9D5ED-E4A5-DB43-9FDD-049568EEAD75}"/>
              </a:ext>
            </a:extLst>
          </p:cNvPr>
          <p:cNvSpPr txBox="1">
            <a:spLocks/>
          </p:cNvSpPr>
          <p:nvPr/>
        </p:nvSpPr>
        <p:spPr>
          <a:xfrm>
            <a:off x="609600" y="6019800"/>
            <a:ext cx="4622973"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CME Church Strategic Engagement Team</a:t>
            </a:r>
          </a:p>
        </p:txBody>
      </p:sp>
    </p:spTree>
    <p:extLst>
      <p:ext uri="{BB962C8B-B14F-4D97-AF65-F5344CB8AC3E}">
        <p14:creationId xmlns:p14="http://schemas.microsoft.com/office/powerpoint/2010/main" val="52914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368686"/>
            <a:ext cx="7621587" cy="850514"/>
          </a:xfrm>
        </p:spPr>
        <p:txBody>
          <a:bodyPr>
            <a:noAutofit/>
          </a:bodyPr>
          <a:lstStyle/>
          <a:p>
            <a:pPr algn="ctr"/>
            <a:r>
              <a:rPr lang="en-US" dirty="0">
                <a:solidFill>
                  <a:srgbClr val="0000FF"/>
                </a:solidFill>
              </a:rPr>
              <a:t>Foundational Elements for </a:t>
            </a:r>
            <a:br>
              <a:rPr lang="en-US" dirty="0">
                <a:solidFill>
                  <a:srgbClr val="0000FF"/>
                </a:solidFill>
              </a:rPr>
            </a:br>
            <a:r>
              <a:rPr lang="en-US" dirty="0">
                <a:solidFill>
                  <a:srgbClr val="0000FF"/>
                </a:solidFill>
              </a:rPr>
              <a:t>Strategic Alignment </a:t>
            </a:r>
          </a:p>
        </p:txBody>
      </p:sp>
      <p:graphicFrame>
        <p:nvGraphicFramePr>
          <p:cNvPr id="5" name="Content Placeholder 4"/>
          <p:cNvGraphicFramePr>
            <a:graphicFrameLocks noGrp="1"/>
          </p:cNvGraphicFramePr>
          <p:nvPr>
            <p:ph idx="1"/>
          </p:nvPr>
        </p:nvGraphicFramePr>
        <p:xfrm>
          <a:off x="152400" y="1752600"/>
          <a:ext cx="8839200" cy="44218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a:xfrm>
            <a:off x="8305800" y="6340475"/>
            <a:ext cx="533400" cy="365125"/>
          </a:xfrm>
        </p:spPr>
        <p:txBody>
          <a:bodyPr/>
          <a:lstStyle/>
          <a:p>
            <a:pPr algn="ctr">
              <a:defRPr/>
            </a:pPr>
            <a:fld id="{09D18DAE-F853-4A0B-B754-C15362376E36}" type="slidenum">
              <a:rPr lang="en-US" b="1" smtClean="0">
                <a:solidFill>
                  <a:srgbClr val="000000"/>
                </a:solidFill>
              </a:rPr>
              <a:pPr algn="ctr">
                <a:defRPr/>
              </a:pPr>
              <a:t>6</a:t>
            </a:fld>
            <a:endParaRPr lang="en-US" b="1" dirty="0">
              <a:solidFill>
                <a:srgbClr val="000000"/>
              </a:solidFill>
            </a:endParaRPr>
          </a:p>
        </p:txBody>
      </p:sp>
    </p:spTree>
    <p:extLst>
      <p:ext uri="{BB962C8B-B14F-4D97-AF65-F5344CB8AC3E}">
        <p14:creationId xmlns:p14="http://schemas.microsoft.com/office/powerpoint/2010/main" val="2977173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3074B-F095-614B-AFC9-87CAAA027ED5}"/>
              </a:ext>
            </a:extLst>
          </p:cNvPr>
          <p:cNvSpPr>
            <a:spLocks noGrp="1"/>
          </p:cNvSpPr>
          <p:nvPr>
            <p:ph type="title"/>
          </p:nvPr>
        </p:nvSpPr>
        <p:spPr/>
        <p:txBody>
          <a:bodyPr/>
          <a:lstStyle/>
          <a:p>
            <a:r>
              <a:rPr lang="en-US" dirty="0">
                <a:solidFill>
                  <a:srgbClr val="0432FF"/>
                </a:solidFill>
              </a:rPr>
              <a:t>CME Church’s Highest Purpose</a:t>
            </a:r>
          </a:p>
        </p:txBody>
      </p:sp>
      <p:sp>
        <p:nvSpPr>
          <p:cNvPr id="3" name="Content Placeholder 2">
            <a:extLst>
              <a:ext uri="{FF2B5EF4-FFF2-40B4-BE49-F238E27FC236}">
                <a16:creationId xmlns:a16="http://schemas.microsoft.com/office/drawing/2014/main" id="{E5039798-9211-AE4D-9A4D-950AB5C1FB5A}"/>
              </a:ext>
            </a:extLst>
          </p:cNvPr>
          <p:cNvSpPr>
            <a:spLocks noGrp="1"/>
          </p:cNvSpPr>
          <p:nvPr>
            <p:ph idx="1"/>
          </p:nvPr>
        </p:nvSpPr>
        <p:spPr>
          <a:xfrm>
            <a:off x="684213" y="1676401"/>
            <a:ext cx="8002587" cy="1600199"/>
          </a:xfrm>
          <a:ln w="28575">
            <a:solidFill>
              <a:schemeClr val="tx1"/>
            </a:solidFill>
          </a:ln>
        </p:spPr>
        <p:txBody>
          <a:bodyPr/>
          <a:lstStyle/>
          <a:p>
            <a:pPr marL="0" indent="0" algn="just">
              <a:buNone/>
            </a:pPr>
            <a:r>
              <a:rPr lang="en-US" b="1" i="1" dirty="0"/>
              <a:t>To proclaim and demonstrate the liberating power of God’s love by offering Jesus the Christ, who transforms lives, communities and the world</a:t>
            </a:r>
          </a:p>
        </p:txBody>
      </p:sp>
      <p:sp>
        <p:nvSpPr>
          <p:cNvPr id="4" name="Slide Number Placeholder 3">
            <a:extLst>
              <a:ext uri="{FF2B5EF4-FFF2-40B4-BE49-F238E27FC236}">
                <a16:creationId xmlns:a16="http://schemas.microsoft.com/office/drawing/2014/main" id="{1DEDDB83-3D5C-F14A-911B-925D24C28B7A}"/>
              </a:ext>
            </a:extLst>
          </p:cNvPr>
          <p:cNvSpPr>
            <a:spLocks noGrp="1"/>
          </p:cNvSpPr>
          <p:nvPr>
            <p:ph type="sldNum" sz="quarter" idx="12"/>
          </p:nvPr>
        </p:nvSpPr>
        <p:spPr/>
        <p:txBody>
          <a:bodyPr/>
          <a:lstStyle/>
          <a:p>
            <a:fld id="{D3549F50-7AD4-464D-9032-CC0646FB2084}" type="slidenum">
              <a:rPr lang="en-US" b="1" smtClean="0">
                <a:solidFill>
                  <a:schemeClr val="tx1"/>
                </a:solidFill>
              </a:rPr>
              <a:pPr/>
              <a:t>7</a:t>
            </a:fld>
            <a:endParaRPr lang="en-US" b="1" dirty="0">
              <a:solidFill>
                <a:schemeClr val="tx1"/>
              </a:solidFill>
            </a:endParaRPr>
          </a:p>
        </p:txBody>
      </p:sp>
    </p:spTree>
    <p:extLst>
      <p:ext uri="{BB962C8B-B14F-4D97-AF65-F5344CB8AC3E}">
        <p14:creationId xmlns:p14="http://schemas.microsoft.com/office/powerpoint/2010/main" val="965621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271849"/>
            <a:ext cx="7088187" cy="850514"/>
          </a:xfrm>
        </p:spPr>
        <p:txBody>
          <a:bodyPr>
            <a:normAutofit/>
          </a:bodyPr>
          <a:lstStyle/>
          <a:p>
            <a:r>
              <a:rPr lang="en-US" dirty="0">
                <a:solidFill>
                  <a:srgbClr val="0000FF"/>
                </a:solidFill>
              </a:rPr>
              <a:t>CME Church’s Mission</a:t>
            </a:r>
          </a:p>
        </p:txBody>
      </p:sp>
      <p:sp>
        <p:nvSpPr>
          <p:cNvPr id="3" name="Content Placeholder 2"/>
          <p:cNvSpPr>
            <a:spLocks noGrp="1"/>
          </p:cNvSpPr>
          <p:nvPr>
            <p:ph idx="1"/>
          </p:nvPr>
        </p:nvSpPr>
        <p:spPr>
          <a:xfrm>
            <a:off x="432242" y="1321741"/>
            <a:ext cx="8229600" cy="3936059"/>
          </a:xfrm>
          <a:ln w="28575">
            <a:solidFill>
              <a:schemeClr val="tx1"/>
            </a:solidFill>
          </a:ln>
        </p:spPr>
        <p:txBody>
          <a:bodyPr>
            <a:normAutofit/>
          </a:bodyPr>
          <a:lstStyle/>
          <a:p>
            <a:pPr marL="0" indent="0" algn="just">
              <a:buNone/>
            </a:pPr>
            <a:r>
              <a:rPr lang="en-US" b="1" i="1" dirty="0"/>
              <a:t>To be disciples of Jesus the Christ by serving individuals, communities and the world as: </a:t>
            </a:r>
          </a:p>
          <a:p>
            <a:pPr lvl="1" algn="just"/>
            <a:r>
              <a:rPr lang="en-US" b="1" i="1" dirty="0"/>
              <a:t>witnesses to God’s salvation and grace </a:t>
            </a:r>
          </a:p>
          <a:p>
            <a:pPr lvl="1" algn="just"/>
            <a:r>
              <a:rPr lang="en-US" b="1" i="1" dirty="0"/>
              <a:t>representatives of the loving presence of God </a:t>
            </a:r>
          </a:p>
          <a:p>
            <a:pPr lvl="1" algn="just"/>
            <a:r>
              <a:rPr lang="en-US" b="1" i="1" dirty="0"/>
              <a:t>advocates for social justice and equality</a:t>
            </a:r>
          </a:p>
          <a:p>
            <a:pPr lvl="1" algn="just"/>
            <a:r>
              <a:rPr lang="en-US" b="1" i="1" dirty="0"/>
              <a:t>proponents of economic and educational development</a:t>
            </a:r>
          </a:p>
          <a:p>
            <a:pPr marL="0" indent="0" algn="just">
              <a:buNone/>
            </a:pPr>
            <a:r>
              <a:rPr lang="en-US" sz="1800" i="1" dirty="0"/>
              <a:t>		</a:t>
            </a:r>
            <a:endParaRPr lang="en-US" sz="1800" b="1" i="1" dirty="0">
              <a:effectLst/>
            </a:endParaRPr>
          </a:p>
        </p:txBody>
      </p:sp>
      <p:sp>
        <p:nvSpPr>
          <p:cNvPr id="6" name="Slide Number Placeholder 5"/>
          <p:cNvSpPr>
            <a:spLocks noGrp="1"/>
          </p:cNvSpPr>
          <p:nvPr>
            <p:ph type="sldNum" sz="quarter" idx="12"/>
          </p:nvPr>
        </p:nvSpPr>
        <p:spPr/>
        <p:txBody>
          <a:bodyPr/>
          <a:lstStyle/>
          <a:p>
            <a:fld id="{D3549F50-7AD4-464D-9032-CC0646FB2084}" type="slidenum">
              <a:rPr lang="en-US" b="1" smtClean="0">
                <a:solidFill>
                  <a:schemeClr val="tx1"/>
                </a:solidFill>
              </a:rPr>
              <a:pPr/>
              <a:t>8</a:t>
            </a:fld>
            <a:endParaRPr lang="en-US" b="1" dirty="0">
              <a:solidFill>
                <a:schemeClr val="tx1"/>
              </a:solidFill>
            </a:endParaRPr>
          </a:p>
        </p:txBody>
      </p:sp>
    </p:spTree>
    <p:extLst>
      <p:ext uri="{BB962C8B-B14F-4D97-AF65-F5344CB8AC3E}">
        <p14:creationId xmlns:p14="http://schemas.microsoft.com/office/powerpoint/2010/main" val="2104642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271849"/>
            <a:ext cx="7088187" cy="850514"/>
          </a:xfrm>
        </p:spPr>
        <p:txBody>
          <a:bodyPr>
            <a:normAutofit/>
          </a:bodyPr>
          <a:lstStyle/>
          <a:p>
            <a:r>
              <a:rPr lang="en-US" dirty="0">
                <a:solidFill>
                  <a:srgbClr val="0000FF"/>
                </a:solidFill>
              </a:rPr>
              <a:t>CME Church’s Vision</a:t>
            </a:r>
          </a:p>
        </p:txBody>
      </p:sp>
      <p:sp>
        <p:nvSpPr>
          <p:cNvPr id="3" name="Content Placeholder 2"/>
          <p:cNvSpPr>
            <a:spLocks noGrp="1"/>
          </p:cNvSpPr>
          <p:nvPr>
            <p:ph idx="1"/>
          </p:nvPr>
        </p:nvSpPr>
        <p:spPr>
          <a:xfrm>
            <a:off x="457200" y="1447800"/>
            <a:ext cx="8229600" cy="2971800"/>
          </a:xfrm>
          <a:ln w="28575">
            <a:solidFill>
              <a:schemeClr val="tx1"/>
            </a:solidFill>
          </a:ln>
        </p:spPr>
        <p:txBody>
          <a:bodyPr>
            <a:normAutofit/>
          </a:bodyPr>
          <a:lstStyle/>
          <a:p>
            <a:pPr marL="0" indent="0" algn="just">
              <a:buNone/>
            </a:pPr>
            <a:r>
              <a:rPr lang="en-US" b="1" i="1" dirty="0"/>
              <a:t>To be a loving and nurturing church, winning souls and empowering people to fulfill their destiny as disciples of Jesus the Christ.</a:t>
            </a:r>
            <a:endParaRPr lang="en-US" b="1" i="1" dirty="0">
              <a:effectLst/>
            </a:endParaRPr>
          </a:p>
        </p:txBody>
      </p:sp>
      <p:sp>
        <p:nvSpPr>
          <p:cNvPr id="6" name="Slide Number Placeholder 5"/>
          <p:cNvSpPr>
            <a:spLocks noGrp="1"/>
          </p:cNvSpPr>
          <p:nvPr>
            <p:ph type="sldNum" sz="quarter" idx="12"/>
          </p:nvPr>
        </p:nvSpPr>
        <p:spPr/>
        <p:txBody>
          <a:bodyPr/>
          <a:lstStyle/>
          <a:p>
            <a:fld id="{D3549F50-7AD4-464D-9032-CC0646FB2084}" type="slidenum">
              <a:rPr lang="en-US" b="1" smtClean="0">
                <a:solidFill>
                  <a:schemeClr val="tx1"/>
                </a:solidFill>
              </a:rPr>
              <a:pPr/>
              <a:t>9</a:t>
            </a:fld>
            <a:endParaRPr lang="en-US" b="1" dirty="0">
              <a:solidFill>
                <a:schemeClr val="tx1"/>
              </a:solidFill>
            </a:endParaRPr>
          </a:p>
        </p:txBody>
      </p:sp>
    </p:spTree>
    <p:extLst>
      <p:ext uri="{BB962C8B-B14F-4D97-AF65-F5344CB8AC3E}">
        <p14:creationId xmlns:p14="http://schemas.microsoft.com/office/powerpoint/2010/main" val="3825762246"/>
      </p:ext>
    </p:extLst>
  </p:cSld>
  <p:clrMapOvr>
    <a:masterClrMapping/>
  </p:clrMapOvr>
</p:sld>
</file>

<file path=ppt/theme/theme1.xml><?xml version="1.0" encoding="utf-8"?>
<a:theme xmlns:a="http://schemas.openxmlformats.org/drawingml/2006/main" name="LEEDCG St Aug Them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Custom 1">
      <a:majorFont>
        <a:latin typeface="AkzidenzGrotesk"/>
        <a:ea typeface=""/>
        <a:cs typeface=""/>
      </a:majorFont>
      <a:minorFont>
        <a:latin typeface="AkzidenzGrotes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EEDCG St Aug Them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Custom 1">
      <a:majorFont>
        <a:latin typeface="AkzidenzGrotesk"/>
        <a:ea typeface=""/>
        <a:cs typeface=""/>
      </a:majorFont>
      <a:minorFont>
        <a:latin typeface="AkzidenzGrotes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New_VerneHarnish">
      <a:dk1>
        <a:sysClr val="windowText" lastClr="000000"/>
      </a:dk1>
      <a:lt1>
        <a:sysClr val="window" lastClr="FFFFFF"/>
      </a:lt1>
      <a:dk2>
        <a:srgbClr val="0C0D0D"/>
      </a:dk2>
      <a:lt2>
        <a:srgbClr val="EAEAEA"/>
      </a:lt2>
      <a:accent1>
        <a:srgbClr val="DA8C2B"/>
      </a:accent1>
      <a:accent2>
        <a:srgbClr val="5A8A98"/>
      </a:accent2>
      <a:accent3>
        <a:srgbClr val="6D4D26"/>
      </a:accent3>
      <a:accent4>
        <a:srgbClr val="99CC00"/>
      </a:accent4>
      <a:accent5>
        <a:srgbClr val="800080"/>
      </a:accent5>
      <a:accent6>
        <a:srgbClr val="F4DA12"/>
      </a:accent6>
      <a:hlink>
        <a:srgbClr val="F4DA1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NEW_VerneHarnish">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635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New_VerneHarnish">
      <a:dk1>
        <a:sysClr val="windowText" lastClr="000000"/>
      </a:dk1>
      <a:lt1>
        <a:sysClr val="window" lastClr="FFFFFF"/>
      </a:lt1>
      <a:dk2>
        <a:srgbClr val="0C0D0D"/>
      </a:dk2>
      <a:lt2>
        <a:srgbClr val="EAEAEA"/>
      </a:lt2>
      <a:accent1>
        <a:srgbClr val="DA8C2B"/>
      </a:accent1>
      <a:accent2>
        <a:srgbClr val="5A8A98"/>
      </a:accent2>
      <a:accent3>
        <a:srgbClr val="6D4D26"/>
      </a:accent3>
      <a:accent4>
        <a:srgbClr val="99CC00"/>
      </a:accent4>
      <a:accent5>
        <a:srgbClr val="800080"/>
      </a:accent5>
      <a:accent6>
        <a:srgbClr val="F4DA12"/>
      </a:accent6>
      <a:hlink>
        <a:srgbClr val="F4DA1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NEW_VerneHarnish">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635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LEEDCG St Aug Theme.thmx</Template>
  <TotalTime>43578</TotalTime>
  <Words>1568</Words>
  <Application>Microsoft Macintosh PowerPoint</Application>
  <PresentationFormat>On-screen Show (4:3)</PresentationFormat>
  <Paragraphs>392</Paragraphs>
  <Slides>24</Slides>
  <Notes>24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AkzidenzGrotesk</vt:lpstr>
      <vt:lpstr>Arial</vt:lpstr>
      <vt:lpstr>Calibri</vt:lpstr>
      <vt:lpstr>Franklin Gothic Book</vt:lpstr>
      <vt:lpstr>Wingdings</vt:lpstr>
      <vt:lpstr>LEEDCG St Aug Theme</vt:lpstr>
      <vt:lpstr>1_LEEDCG St Aug Theme</vt:lpstr>
      <vt:lpstr>Christian Methodist Episcopal Church Strategic Plan Overview  Eighth Episcopal District July – August 2022</vt:lpstr>
      <vt:lpstr>The Visible Horizon</vt:lpstr>
      <vt:lpstr>Sustainable Growth Framework</vt:lpstr>
      <vt:lpstr>What is a Strategic Plan?</vt:lpstr>
      <vt:lpstr>The strategic plan is aimed at 3 critical areas of growth &amp; development for the CME Church:</vt:lpstr>
      <vt:lpstr>Foundational Elements for  Strategic Alignment </vt:lpstr>
      <vt:lpstr>CME Church’s Highest Purpose</vt:lpstr>
      <vt:lpstr>CME Church’s Mission</vt:lpstr>
      <vt:lpstr>CME Church’s Vision</vt:lpstr>
      <vt:lpstr>CME Church’s Core Values</vt:lpstr>
      <vt:lpstr>General Conference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Strategic Goals &amp; Initiatives</vt:lpstr>
      <vt:lpstr> Critical Success Factors</vt:lpstr>
      <vt:lpstr>Strategic Planning Core Team</vt:lpstr>
      <vt:lpstr>Strategic Planning Core Team</vt:lpstr>
      <vt:lpstr>Questions/Feedback</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Decisions Driving Growth</dc:title>
  <dc:subject/>
  <dc:creator/>
  <cp:keywords/>
  <dc:description/>
  <cp:lastModifiedBy>Paulette Turner</cp:lastModifiedBy>
  <cp:revision>734</cp:revision>
  <cp:lastPrinted>2021-06-10T22:51:11Z</cp:lastPrinted>
  <dcterms:created xsi:type="dcterms:W3CDTF">2010-05-17T01:03:36Z</dcterms:created>
  <dcterms:modified xsi:type="dcterms:W3CDTF">2022-07-14T00:46:51Z</dcterms:modified>
  <cp:category/>
</cp:coreProperties>
</file>