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26" r:id="rId6"/>
    <p:sldId id="327" r:id="rId7"/>
    <p:sldId id="328" r:id="rId8"/>
    <p:sldId id="330" r:id="rId9"/>
    <p:sldId id="331" r:id="rId10"/>
    <p:sldId id="310" r:id="rId11"/>
    <p:sldId id="311" r:id="rId12"/>
    <p:sldId id="312" r:id="rId13"/>
    <p:sldId id="313" r:id="rId14"/>
    <p:sldId id="314" r:id="rId15"/>
    <p:sldId id="315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16" r:id="rId24"/>
    <p:sldId id="339" r:id="rId25"/>
    <p:sldId id="317" r:id="rId26"/>
    <p:sldId id="319" r:id="rId27"/>
    <p:sldId id="321" r:id="rId28"/>
    <p:sldId id="322" r:id="rId29"/>
    <p:sldId id="323" r:id="rId30"/>
    <p:sldId id="324" r:id="rId31"/>
    <p:sldId id="325" r:id="rId32"/>
    <p:sldId id="34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Autofit/>
          </a:bodyPr>
          <a:lstStyle/>
          <a:p>
            <a:r>
              <a:rPr lang="en-US" sz="4800" dirty="0"/>
              <a:t>A Format for Thinking and Planning on the Fiscal Year versus the Conference Year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8"/>
            <a:ext cx="6269347" cy="1705759"/>
          </a:xfrm>
        </p:spPr>
        <p:txBody>
          <a:bodyPr>
            <a:normAutofit fontScale="70000" lnSpcReduction="20000"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  <a:p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Rev. Dr. Van Carl Williams</a:t>
            </a:r>
          </a:p>
          <a:p>
            <a:endParaRPr lang="en-US" sz="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Eighth Episcopal District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Spring Convocation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March 20, 2021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Making the Connection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We are used to thinking only in terms of the Conference Year.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The Conference Year ends at the start of the Annual Conference, and new Conference Year begins at the end of the Annual Conference.</a:t>
            </a:r>
          </a:p>
        </p:txBody>
      </p:sp>
      <p:pic>
        <p:nvPicPr>
          <p:cNvPr id="6" name="Picture 5" descr="Diagram, shape, circle&#10;&#10;Description automatically generated">
            <a:extLst>
              <a:ext uri="{FF2B5EF4-FFF2-40B4-BE49-F238E27FC236}">
                <a16:creationId xmlns:a16="http://schemas.microsoft.com/office/drawing/2014/main" id="{F5A79936-CA78-490A-A6B2-EAEB5C2DE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091" y="208891"/>
            <a:ext cx="7461109" cy="6434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53100E-CC3B-4B04-96C6-8D699BE3CC7D}"/>
              </a:ext>
            </a:extLst>
          </p:cNvPr>
          <p:cNvSpPr txBox="1"/>
          <p:nvPr/>
        </p:nvSpPr>
        <p:spPr>
          <a:xfrm>
            <a:off x="7861609" y="765310"/>
            <a:ext cx="769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</a:schemeClr>
                </a:solidFill>
                <a:latin typeface="Cooper Black" panose="0208090404030B020404" pitchFamily="18" charset="0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5B623-68D5-4446-A418-2FB310C82D04}"/>
              </a:ext>
            </a:extLst>
          </p:cNvPr>
          <p:cNvSpPr txBox="1"/>
          <p:nvPr/>
        </p:nvSpPr>
        <p:spPr>
          <a:xfrm>
            <a:off x="5965290" y="3133990"/>
            <a:ext cx="769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</a:schemeClr>
                </a:solidFill>
                <a:latin typeface="Cooper Black" panose="0208090404030B020404" pitchFamily="18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F9E750-EA28-48F9-8FC3-0D32ECADE8CF}"/>
              </a:ext>
            </a:extLst>
          </p:cNvPr>
          <p:cNvSpPr txBox="1"/>
          <p:nvPr/>
        </p:nvSpPr>
        <p:spPr>
          <a:xfrm>
            <a:off x="10058399" y="3136612"/>
            <a:ext cx="44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</a:schemeClr>
                </a:solidFill>
                <a:latin typeface="Cooper Black" panose="0208090404030B0204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EE03CD-2E68-4D17-8D8A-EF03A88B1DE2}"/>
              </a:ext>
            </a:extLst>
          </p:cNvPr>
          <p:cNvSpPr txBox="1"/>
          <p:nvPr/>
        </p:nvSpPr>
        <p:spPr>
          <a:xfrm>
            <a:off x="7981379" y="5426892"/>
            <a:ext cx="769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</a:schemeClr>
                </a:solidFill>
                <a:latin typeface="Cooper Black" panose="0208090404030B0204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34020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Making the Connection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However, for financial accounting purposes, we are now being asked to understand the fiscal year.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The Fiscal Year     begins May 1</a:t>
            </a:r>
            <a:r>
              <a:rPr lang="en-US" sz="2800" baseline="30000" dirty="0">
                <a:solidFill>
                  <a:srgbClr val="FFFFFF"/>
                </a:solidFill>
              </a:rPr>
              <a:t>st</a:t>
            </a:r>
            <a:r>
              <a:rPr lang="en-US" sz="2800" dirty="0">
                <a:solidFill>
                  <a:srgbClr val="FFFFFF"/>
                </a:solidFill>
              </a:rPr>
              <a:t>          and ends April 30</a:t>
            </a:r>
            <a:r>
              <a:rPr lang="en-US" sz="2800" baseline="30000" dirty="0">
                <a:solidFill>
                  <a:srgbClr val="FFFFFF"/>
                </a:solidFill>
              </a:rPr>
              <a:t>th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4600324-511E-4BCC-BEC9-DB56E3CB1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270" y="185194"/>
            <a:ext cx="7768378" cy="6435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02094C-9094-4448-8314-D68220D678C0}"/>
              </a:ext>
            </a:extLst>
          </p:cNvPr>
          <p:cNvSpPr txBox="1"/>
          <p:nvPr/>
        </p:nvSpPr>
        <p:spPr>
          <a:xfrm>
            <a:off x="7981379" y="5426892"/>
            <a:ext cx="769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</a:schemeClr>
                </a:solidFill>
                <a:latin typeface="Cooper Black" panose="0208090404030B020404" pitchFamily="18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25C13-5305-425C-B4E6-2D5B0AF53CA8}"/>
              </a:ext>
            </a:extLst>
          </p:cNvPr>
          <p:cNvSpPr txBox="1"/>
          <p:nvPr/>
        </p:nvSpPr>
        <p:spPr>
          <a:xfrm>
            <a:off x="5826393" y="3018243"/>
            <a:ext cx="769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</a:schemeClr>
                </a:solidFill>
                <a:latin typeface="Cooper Black" panose="0208090404030B020404" pitchFamily="18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7768D-BC8A-4EAE-A73C-26F9C947EE0D}"/>
              </a:ext>
            </a:extLst>
          </p:cNvPr>
          <p:cNvSpPr txBox="1"/>
          <p:nvPr/>
        </p:nvSpPr>
        <p:spPr>
          <a:xfrm>
            <a:off x="10058399" y="3136612"/>
            <a:ext cx="44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</a:schemeClr>
                </a:solidFill>
                <a:latin typeface="Cooper Black" panose="0208090404030B0204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E2FBBA-B46B-41EC-B875-DDF27B64CFD3}"/>
              </a:ext>
            </a:extLst>
          </p:cNvPr>
          <p:cNvSpPr txBox="1"/>
          <p:nvPr/>
        </p:nvSpPr>
        <p:spPr>
          <a:xfrm>
            <a:off x="7861609" y="765310"/>
            <a:ext cx="769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</a:schemeClr>
                </a:solidFill>
                <a:latin typeface="Cooper Black" panose="0208090404030B0204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36807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Making the Connection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2" y="2546224"/>
            <a:ext cx="4490978" cy="3874787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Notice the Fiscal Year has 4 quarters, or QUADRANTS, just like the dial clock: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(Q1) MAY to AUGUST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(Q2) AUGUST to NOVEMBER</a:t>
            </a:r>
          </a:p>
          <a:p>
            <a:pPr algn="ctr"/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(Q3) NOVEMBER to FEBRUARY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(Q4) FEBRUARY to MAY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F5E810C-964D-454B-9D64-8043DEE0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178" y="436988"/>
            <a:ext cx="7152022" cy="59840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2556C9-3E34-4DF7-9D08-7320C6F1AE99}"/>
              </a:ext>
            </a:extLst>
          </p:cNvPr>
          <p:cNvSpPr txBox="1"/>
          <p:nvPr/>
        </p:nvSpPr>
        <p:spPr>
          <a:xfrm>
            <a:off x="8826889" y="1799594"/>
            <a:ext cx="769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009D8-4CB7-4EC7-8261-725EDA559120}"/>
              </a:ext>
            </a:extLst>
          </p:cNvPr>
          <p:cNvSpPr txBox="1"/>
          <p:nvPr/>
        </p:nvSpPr>
        <p:spPr>
          <a:xfrm>
            <a:off x="8826889" y="3929619"/>
            <a:ext cx="769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59C01-2CBC-43AA-967F-87D8038929A3}"/>
              </a:ext>
            </a:extLst>
          </p:cNvPr>
          <p:cNvSpPr txBox="1"/>
          <p:nvPr/>
        </p:nvSpPr>
        <p:spPr>
          <a:xfrm>
            <a:off x="7092616" y="3929619"/>
            <a:ext cx="769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0E0BE-BCCE-4982-8C1A-21A47A1E0ED7}"/>
              </a:ext>
            </a:extLst>
          </p:cNvPr>
          <p:cNvSpPr txBox="1"/>
          <p:nvPr/>
        </p:nvSpPr>
        <p:spPr>
          <a:xfrm>
            <a:off x="7106233" y="1820385"/>
            <a:ext cx="769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18317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Quick Quiz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2" y="2546224"/>
            <a:ext cx="4490978" cy="38747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Which Quadrant are we in TODAY?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(Q1) MAY to AUGUST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(Q2) AUGUST to NOVEMBER</a:t>
            </a:r>
          </a:p>
          <a:p>
            <a:pPr algn="ctr"/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(Q3) NOVEMBER to FEBRUARY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(Q4) FEBRUARY to MAY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F5E810C-964D-454B-9D64-8043DEE0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178" y="436988"/>
            <a:ext cx="7152022" cy="59840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2556C9-3E34-4DF7-9D08-7320C6F1AE99}"/>
              </a:ext>
            </a:extLst>
          </p:cNvPr>
          <p:cNvSpPr txBox="1"/>
          <p:nvPr/>
        </p:nvSpPr>
        <p:spPr>
          <a:xfrm>
            <a:off x="8826889" y="1799594"/>
            <a:ext cx="769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009D8-4CB7-4EC7-8261-725EDA559120}"/>
              </a:ext>
            </a:extLst>
          </p:cNvPr>
          <p:cNvSpPr txBox="1"/>
          <p:nvPr/>
        </p:nvSpPr>
        <p:spPr>
          <a:xfrm>
            <a:off x="8826889" y="3929619"/>
            <a:ext cx="769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59C01-2CBC-43AA-967F-87D8038929A3}"/>
              </a:ext>
            </a:extLst>
          </p:cNvPr>
          <p:cNvSpPr txBox="1"/>
          <p:nvPr/>
        </p:nvSpPr>
        <p:spPr>
          <a:xfrm>
            <a:off x="7092616" y="3929619"/>
            <a:ext cx="769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0E0BE-BCCE-4982-8C1A-21A47A1E0ED7}"/>
              </a:ext>
            </a:extLst>
          </p:cNvPr>
          <p:cNvSpPr txBox="1"/>
          <p:nvPr/>
        </p:nvSpPr>
        <p:spPr>
          <a:xfrm>
            <a:off x="7106233" y="1820385"/>
            <a:ext cx="769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2376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Quick Quiz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2" y="2546224"/>
            <a:ext cx="4490978" cy="387478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Answer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(Q4) FEBRUARY to MAY</a:t>
            </a:r>
          </a:p>
          <a:p>
            <a:pPr algn="ctr"/>
            <a:endParaRPr lang="en-US" sz="2800" dirty="0">
              <a:solidFill>
                <a:srgbClr val="00B050"/>
              </a:solidFill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Today is March 20</a:t>
            </a:r>
            <a:r>
              <a:rPr lang="en-US" sz="2800" baseline="30000" dirty="0">
                <a:solidFill>
                  <a:srgbClr val="FFFFFF"/>
                </a:solidFill>
              </a:rPr>
              <a:t>th </a:t>
            </a:r>
          </a:p>
          <a:p>
            <a:pPr algn="ctr"/>
            <a:r>
              <a:rPr lang="en-US" sz="2800" baseline="30000" dirty="0">
                <a:solidFill>
                  <a:srgbClr val="FFFFFF"/>
                </a:solidFill>
              </a:rPr>
              <a:t>March is in the “February to May” Quadrant</a:t>
            </a:r>
            <a:endParaRPr lang="en-US" sz="2800" dirty="0">
              <a:solidFill>
                <a:srgbClr val="FFFFFF"/>
              </a:solidFill>
            </a:endParaRPr>
          </a:p>
          <a:p>
            <a:pPr algn="ctr"/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F5E810C-964D-454B-9D64-8043DEE0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178" y="436988"/>
            <a:ext cx="7152022" cy="59840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2556C9-3E34-4DF7-9D08-7320C6F1AE99}"/>
              </a:ext>
            </a:extLst>
          </p:cNvPr>
          <p:cNvSpPr txBox="1"/>
          <p:nvPr/>
        </p:nvSpPr>
        <p:spPr>
          <a:xfrm>
            <a:off x="8826889" y="1799594"/>
            <a:ext cx="769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009D8-4CB7-4EC7-8261-725EDA559120}"/>
              </a:ext>
            </a:extLst>
          </p:cNvPr>
          <p:cNvSpPr txBox="1"/>
          <p:nvPr/>
        </p:nvSpPr>
        <p:spPr>
          <a:xfrm>
            <a:off x="8826889" y="3929619"/>
            <a:ext cx="769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59C01-2CBC-43AA-967F-87D8038929A3}"/>
              </a:ext>
            </a:extLst>
          </p:cNvPr>
          <p:cNvSpPr txBox="1"/>
          <p:nvPr/>
        </p:nvSpPr>
        <p:spPr>
          <a:xfrm>
            <a:off x="7092616" y="3929619"/>
            <a:ext cx="769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0E0BE-BCCE-4982-8C1A-21A47A1E0ED7}"/>
              </a:ext>
            </a:extLst>
          </p:cNvPr>
          <p:cNvSpPr txBox="1"/>
          <p:nvPr/>
        </p:nvSpPr>
        <p:spPr>
          <a:xfrm>
            <a:off x="7106233" y="1820385"/>
            <a:ext cx="769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74619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Quick Quiz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2" y="2546224"/>
            <a:ext cx="4490978" cy="38747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Because we’re in 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(Q4) FEBRUARY to MAY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Here are the action items we ought to be completing </a:t>
            </a:r>
          </a:p>
          <a:p>
            <a:pPr algn="ctr"/>
            <a:r>
              <a:rPr lang="en-US" sz="5800" b="1" dirty="0">
                <a:solidFill>
                  <a:srgbClr val="00B050"/>
                </a:solidFill>
              </a:rPr>
              <a:t>NOW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to be “on track” within the fiscal year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419C74-7E3B-440D-92A1-39CF5F403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76199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49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Key Terms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686" y="2546224"/>
            <a:ext cx="3368040" cy="387478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  <a:latin typeface="Cooper Black" panose="0208090404030B020404" pitchFamily="18" charset="0"/>
              </a:rPr>
              <a:t>  BEGIN  </a:t>
            </a:r>
          </a:p>
          <a:p>
            <a:pPr marL="0" indent="0" algn="r">
              <a:buNone/>
            </a:pP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started…</a:t>
            </a:r>
          </a:p>
          <a:p>
            <a:pPr marL="0" indent="0" algn="ctr">
              <a:buNone/>
            </a:pPr>
            <a:endParaRPr lang="en-US" sz="1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  <a:latin typeface="Cooper Black" panose="0208090404030B020404" pitchFamily="18" charset="0"/>
              </a:rPr>
              <a:t>  CONTINUE                   </a:t>
            </a:r>
          </a:p>
          <a:p>
            <a:pPr marL="0" indent="0" algn="r">
              <a:buNone/>
            </a:pP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it going…</a:t>
            </a:r>
          </a:p>
          <a:p>
            <a:pPr marL="0" indent="0" algn="ctr">
              <a:buNone/>
            </a:pPr>
            <a:endParaRPr lang="en-US" sz="1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  <a:latin typeface="Cooper Black" panose="0208090404030B020404" pitchFamily="18" charset="0"/>
              </a:rPr>
              <a:t>  FINISH  </a:t>
            </a:r>
          </a:p>
          <a:p>
            <a:pPr marL="0" indent="0" algn="r">
              <a:buNone/>
            </a:pP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it done!!!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419C74-7E3B-440D-92A1-39CF5F403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76199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97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Quick Quiz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686" y="2546224"/>
            <a:ext cx="3368040" cy="387478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  Between February and May, what can you BEGIN?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  <a:cs typeface="Times New Roman" panose="02020603050405020304" pitchFamily="18" charset="0"/>
              </a:rPr>
              <a:t>Between February and May, what can you CONTINUE?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  <a:cs typeface="Times New Roman" panose="02020603050405020304" pitchFamily="18" charset="0"/>
              </a:rPr>
              <a:t>Between February and May, what should you FINISH?</a:t>
            </a:r>
            <a:endParaRPr lang="en-US" sz="14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419C74-7E3B-440D-92A1-39CF5F403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76199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72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Quick Quiz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686" y="2546224"/>
            <a:ext cx="3368040" cy="38747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  Why should you finish paying Conference Claims, Organizational </a:t>
            </a:r>
            <a:r>
              <a:rPr lang="en-US" sz="2800" dirty="0" err="1">
                <a:solidFill>
                  <a:srgbClr val="FFFFFF"/>
                </a:solidFill>
              </a:rPr>
              <a:t>Askings</a:t>
            </a:r>
            <a:r>
              <a:rPr lang="en-US" sz="2800" dirty="0">
                <a:solidFill>
                  <a:srgbClr val="FFFFFF"/>
                </a:solidFill>
              </a:rPr>
              <a:t>, and Pledges before April 30</a:t>
            </a:r>
            <a:r>
              <a:rPr lang="en-US" sz="2800" baseline="30000" dirty="0">
                <a:solidFill>
                  <a:srgbClr val="FFFFFF"/>
                </a:solidFill>
              </a:rPr>
              <a:t>th</a:t>
            </a:r>
            <a:r>
              <a:rPr lang="en-US" sz="2800" dirty="0">
                <a:solidFill>
                  <a:srgbClr val="FFFFFF"/>
                </a:solidFill>
              </a:rPr>
              <a:t>?</a:t>
            </a:r>
            <a:endParaRPr lang="en-US" sz="14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419C74-7E3B-440D-92A1-39CF5F403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76199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2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So…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686" y="2546224"/>
            <a:ext cx="3368040" cy="38747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Let’s take a look at all of the “Action Items” within the quadrants of the fiscal year.</a:t>
            </a:r>
            <a:endParaRPr lang="en-US" sz="14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E33D95B-F0F1-4DC6-A6C2-425EE883B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178" y="436988"/>
            <a:ext cx="7152022" cy="598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D733-49CD-4764-BDEE-0D2D71F3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Issue: Producing Timely   </a:t>
            </a:r>
            <a:br>
              <a:rPr lang="en-US" dirty="0"/>
            </a:br>
            <a:r>
              <a:rPr lang="en-US" dirty="0"/>
              <a:t>             Annual Conference Audits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893E-7A3B-4B37-BDD9-44BD99A6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/>
              <a:t>In 2019, (state-side) Annual Conferences of the Eighth Episcopal District were informed that auditors needed more time to produce accurate audits of Annual Conference finances than was being allowed.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/>
              <a:t>Auditors asserted that they needed financial records by April 30</a:t>
            </a:r>
            <a:r>
              <a:rPr lang="en-US" sz="2400" baseline="30000" dirty="0"/>
              <a:t>th</a:t>
            </a:r>
            <a:r>
              <a:rPr lang="en-US" sz="2400" dirty="0"/>
              <a:t> to perform a thorough audit by the Annual Conference(s) in July.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/>
              <a:t>To comply with the auditors’ request, the Annual Conferences agreed to end the fiscal year on April 30</a:t>
            </a:r>
            <a:r>
              <a:rPr lang="en-US" sz="2400" baseline="30000" dirty="0"/>
              <a:t>th</a:t>
            </a:r>
            <a:r>
              <a:rPr lang="en-US" sz="2400" dirty="0"/>
              <a:t> of each year.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to do in (Q1)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   </a:t>
            </a:r>
            <a:r>
              <a:rPr lang="en-US" sz="4000" b="1" dirty="0">
                <a:solidFill>
                  <a:srgbClr val="0070C0"/>
                </a:solidFill>
              </a:rPr>
              <a:t>May</a:t>
            </a:r>
            <a:r>
              <a:rPr lang="en-US" sz="4000" dirty="0">
                <a:solidFill>
                  <a:srgbClr val="0070C0"/>
                </a:solidFill>
              </a:rPr>
              <a:t>   </a:t>
            </a:r>
            <a:r>
              <a:rPr lang="en-US" sz="3200" i="1" dirty="0">
                <a:solidFill>
                  <a:srgbClr val="0070C0"/>
                </a:solidFill>
              </a:rPr>
              <a:t>to</a:t>
            </a:r>
            <a:r>
              <a:rPr lang="en-US" sz="4000" dirty="0">
                <a:solidFill>
                  <a:srgbClr val="0070C0"/>
                </a:solidFill>
              </a:rPr>
              <a:t>      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        </a:t>
            </a:r>
            <a:r>
              <a:rPr lang="en-US" sz="4000" b="1" dirty="0">
                <a:solidFill>
                  <a:srgbClr val="0070C0"/>
                </a:solidFill>
              </a:rPr>
              <a:t>August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2546224"/>
            <a:ext cx="3448259" cy="387478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FFFF"/>
                </a:solidFill>
              </a:rPr>
              <a:t>The new FISCAL YEAR begins May 1</a:t>
            </a:r>
            <a:r>
              <a:rPr lang="en-US" sz="2800" baseline="30000" dirty="0">
                <a:solidFill>
                  <a:srgbClr val="FFFFFF"/>
                </a:solidFill>
              </a:rPr>
              <a:t>st</a:t>
            </a:r>
            <a:r>
              <a:rPr lang="en-US" sz="2800" dirty="0">
                <a:solidFill>
                  <a:srgbClr val="FFFFFF"/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FFFF"/>
                </a:solidFill>
              </a:rPr>
              <a:t>Monies reported for the current Conference Year’s Budget are considered “late” according to the Fiscal Year.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FFFF"/>
                </a:solidFill>
              </a:rPr>
              <a:t>Remember: the Fiscal Year for which financial reports are being audited for the Annual Conference ended April 30</a:t>
            </a:r>
            <a:r>
              <a:rPr lang="en-US" sz="2800" baseline="30000" dirty="0">
                <a:solidFill>
                  <a:srgbClr val="FFFFFF"/>
                </a:solidFill>
              </a:rPr>
              <a:t>th.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8" name="Picture 7" descr="Diagram, venn diagram&#10;&#10;Description automatically generated">
            <a:extLst>
              <a:ext uri="{FF2B5EF4-FFF2-40B4-BE49-F238E27FC236}">
                <a16:creationId xmlns:a16="http://schemas.microsoft.com/office/drawing/2014/main" id="{27D10D23-B30C-4C3F-85BE-E24EDC5FE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725" y="291033"/>
            <a:ext cx="7760751" cy="62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73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to do in (Q1)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   </a:t>
            </a:r>
            <a:r>
              <a:rPr lang="en-US" sz="4000" b="1" dirty="0">
                <a:solidFill>
                  <a:srgbClr val="0070C0"/>
                </a:solidFill>
              </a:rPr>
              <a:t>May</a:t>
            </a:r>
            <a:r>
              <a:rPr lang="en-US" sz="4000" dirty="0">
                <a:solidFill>
                  <a:srgbClr val="0070C0"/>
                </a:solidFill>
              </a:rPr>
              <a:t>   </a:t>
            </a:r>
            <a:r>
              <a:rPr lang="en-US" sz="3200" i="1" dirty="0">
                <a:solidFill>
                  <a:srgbClr val="0070C0"/>
                </a:solidFill>
              </a:rPr>
              <a:t>to</a:t>
            </a:r>
            <a:r>
              <a:rPr lang="en-US" sz="4000" dirty="0">
                <a:solidFill>
                  <a:srgbClr val="0070C0"/>
                </a:solidFill>
              </a:rPr>
              <a:t>      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        </a:t>
            </a:r>
            <a:r>
              <a:rPr lang="en-US" sz="4000" b="1" dirty="0">
                <a:solidFill>
                  <a:srgbClr val="0070C0"/>
                </a:solidFill>
              </a:rPr>
              <a:t>August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2546224"/>
            <a:ext cx="3448259" cy="387478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 Begin reporting 12% (Pension) monies after May 1</a:t>
            </a:r>
            <a:r>
              <a:rPr lang="en-US" sz="2800" baseline="30000" dirty="0">
                <a:solidFill>
                  <a:srgbClr val="FFFFFF"/>
                </a:solidFill>
              </a:rPr>
              <a:t>st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 Create a plan to report at least 80% of your “new” Conference Claims at the Fall Accounting Meeting</a:t>
            </a:r>
            <a:endParaRPr lang="en-US" sz="2800" baseline="300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baseline="30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8" name="Picture 7" descr="Diagram, venn diagram&#10;&#10;Description automatically generated">
            <a:extLst>
              <a:ext uri="{FF2B5EF4-FFF2-40B4-BE49-F238E27FC236}">
                <a16:creationId xmlns:a16="http://schemas.microsoft.com/office/drawing/2014/main" id="{27D10D23-B30C-4C3F-85BE-E24EDC5FE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725" y="291033"/>
            <a:ext cx="7760751" cy="62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49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to do in (Q2)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4000" b="1" dirty="0">
                <a:solidFill>
                  <a:srgbClr val="CC0000"/>
                </a:solidFill>
              </a:rPr>
              <a:t>August</a:t>
            </a:r>
            <a:r>
              <a:rPr lang="en-US" sz="4000" dirty="0">
                <a:solidFill>
                  <a:srgbClr val="CC0000"/>
                </a:solidFill>
              </a:rPr>
              <a:t>   </a:t>
            </a:r>
            <a:r>
              <a:rPr lang="en-US" sz="3200" i="1" dirty="0">
                <a:solidFill>
                  <a:srgbClr val="CC0000"/>
                </a:solidFill>
              </a:rPr>
              <a:t>to</a:t>
            </a:r>
            <a:r>
              <a:rPr lang="en-US" sz="4000" dirty="0">
                <a:solidFill>
                  <a:srgbClr val="CC0000"/>
                </a:solidFill>
              </a:rPr>
              <a:t>       </a:t>
            </a:r>
            <a:br>
              <a:rPr lang="en-US" sz="4000" dirty="0">
                <a:solidFill>
                  <a:srgbClr val="CC0000"/>
                </a:solidFill>
              </a:rPr>
            </a:br>
            <a:r>
              <a:rPr lang="en-US" sz="4000" dirty="0">
                <a:solidFill>
                  <a:srgbClr val="CC0000"/>
                </a:solidFill>
              </a:rPr>
              <a:t>      </a:t>
            </a:r>
            <a:r>
              <a:rPr lang="en-US" sz="4000" b="1" dirty="0">
                <a:solidFill>
                  <a:srgbClr val="CC0000"/>
                </a:solidFill>
              </a:rPr>
              <a:t>November</a:t>
            </a:r>
            <a:endParaRPr lang="en-US" sz="4000" dirty="0">
              <a:solidFill>
                <a:srgbClr val="CC0000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2546224"/>
            <a:ext cx="3448259" cy="387478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 Continue raising and reporting Conference Claims for the “new” Conference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 Begin paying pledges and Organizational </a:t>
            </a:r>
            <a:r>
              <a:rPr lang="en-US" sz="2800" dirty="0" err="1">
                <a:solidFill>
                  <a:srgbClr val="FFFFFF"/>
                </a:solidFill>
              </a:rPr>
              <a:t>Askings</a:t>
            </a:r>
            <a:r>
              <a:rPr lang="en-US" sz="2800" dirty="0">
                <a:solidFill>
                  <a:srgbClr val="FFFFFF"/>
                </a:solidFill>
              </a:rPr>
              <a:t> for the “new” Conference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WORK TOWARDS THE GOAL: 100% at the Fall Accounting Meeting!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37816C3-7C0B-4296-8A67-775ABFF5D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360" y="293883"/>
            <a:ext cx="7664140" cy="627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96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to do in (Q3)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November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February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2546224"/>
            <a:ext cx="3448259" cy="3874787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 If you didn’t report 100% at the Fall Accounting Meeting, continue paying.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The Bishop must pay the General Funds (Conference Claims) to the Connectional Church by Dec. 31</a:t>
            </a:r>
            <a:r>
              <a:rPr lang="en-US" sz="2800" baseline="30000" dirty="0">
                <a:solidFill>
                  <a:srgbClr val="FFFFFF"/>
                </a:solidFill>
              </a:rPr>
              <a:t>st</a:t>
            </a:r>
            <a:r>
              <a:rPr lang="en-US" sz="2800" dirty="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565A93F-D28B-4B96-948C-534B5DA18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235" y="166703"/>
            <a:ext cx="7814081" cy="659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31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to do in (Q4)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4000" b="1" dirty="0">
                <a:solidFill>
                  <a:srgbClr val="00B050"/>
                </a:solidFill>
              </a:rPr>
              <a:t>February</a:t>
            </a:r>
            <a:r>
              <a:rPr lang="en-US" sz="4000" dirty="0">
                <a:solidFill>
                  <a:srgbClr val="00B050"/>
                </a:solidFill>
              </a:rPr>
              <a:t>  </a:t>
            </a:r>
            <a:r>
              <a:rPr lang="en-US" sz="3200" i="1" dirty="0">
                <a:solidFill>
                  <a:srgbClr val="00B050"/>
                </a:solidFill>
              </a:rPr>
              <a:t>to</a:t>
            </a:r>
            <a:r>
              <a:rPr lang="en-US" sz="4000" dirty="0">
                <a:solidFill>
                  <a:srgbClr val="00B050"/>
                </a:solidFill>
              </a:rPr>
              <a:t>       </a:t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en-US" sz="4000" dirty="0">
                <a:solidFill>
                  <a:srgbClr val="00B050"/>
                </a:solidFill>
              </a:rPr>
              <a:t>             </a:t>
            </a:r>
            <a:r>
              <a:rPr lang="en-US" sz="4000" b="1" dirty="0">
                <a:solidFill>
                  <a:srgbClr val="00B050"/>
                </a:solidFill>
              </a:rPr>
              <a:t>May</a:t>
            </a:r>
            <a:endParaRPr lang="en-US" sz="4000" dirty="0">
              <a:solidFill>
                <a:srgbClr val="00B050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2546224"/>
            <a:ext cx="3448259" cy="3874787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rgbClr val="FFFFFF"/>
                </a:solidFill>
              </a:rPr>
              <a:t>Finish paying the balance of Conference Claims, Organizational </a:t>
            </a:r>
            <a:r>
              <a:rPr lang="en-US" sz="3500" dirty="0" err="1">
                <a:solidFill>
                  <a:srgbClr val="FFFFFF"/>
                </a:solidFill>
              </a:rPr>
              <a:t>Askings</a:t>
            </a:r>
            <a:r>
              <a:rPr lang="en-US" sz="3500" dirty="0">
                <a:solidFill>
                  <a:srgbClr val="FFFFFF"/>
                </a:solidFill>
              </a:rPr>
              <a:t>, and Pledges at the Spring Convocation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rgbClr val="FFFFFF"/>
                </a:solidFill>
              </a:rPr>
              <a:t> Begin paying Annual Conference registrations and offerings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rgbClr val="FFFFFF"/>
                </a:solidFill>
              </a:rPr>
              <a:t>All Annual Conference monies (except the 12% Pension) must be received by April 30</a:t>
            </a:r>
            <a:r>
              <a:rPr lang="en-US" sz="3500" baseline="30000" dirty="0">
                <a:solidFill>
                  <a:srgbClr val="FFFFFF"/>
                </a:solidFill>
              </a:rPr>
              <a:t>th</a:t>
            </a:r>
            <a:r>
              <a:rPr lang="en-US" sz="3500" dirty="0">
                <a:solidFill>
                  <a:srgbClr val="FFFFFF"/>
                </a:solidFill>
              </a:rPr>
              <a:t> to be included in the current Fiscal Year’s Audit.  (The audit will be presented at the Annual Conference in July).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rgbClr val="FFFFFF"/>
                </a:solidFill>
              </a:rPr>
              <a:t>Pay the 12% Pension after May 1st</a:t>
            </a:r>
          </a:p>
          <a:p>
            <a:pPr marL="0" indent="0" algn="ctr">
              <a:buNone/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1BF03A1-76B5-408A-8193-BDE7E7D10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220" y="144209"/>
            <a:ext cx="7736484" cy="66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65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Recap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2546224"/>
            <a:ext cx="3448259" cy="387478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(Q1) MAY to AUGUST</a:t>
            </a:r>
          </a:p>
          <a:p>
            <a:pPr marL="0" indent="0" algn="ctr">
              <a:buNone/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6" name="Picture 5" descr="Diagram, venn diagram&#10;&#10;Description automatically generated">
            <a:extLst>
              <a:ext uri="{FF2B5EF4-FFF2-40B4-BE49-F238E27FC236}">
                <a16:creationId xmlns:a16="http://schemas.microsoft.com/office/drawing/2014/main" id="{E9E0C2BB-DCD5-4D6A-9DE4-A6418EE3B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690" y="254649"/>
            <a:ext cx="7904258" cy="63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35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Recap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2546224"/>
            <a:ext cx="3448259" cy="387478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(Q1) MAY to AUGUST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(Q2) AUGUST to NOVEMBER</a:t>
            </a:r>
          </a:p>
          <a:p>
            <a:pPr algn="ctr"/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0B1C18C-A7A3-47A7-B3C2-1F61CA2ED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506" y="179644"/>
            <a:ext cx="7650866" cy="64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78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Recap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2546224"/>
            <a:ext cx="3448259" cy="387478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(Q1) MAY to AUGUST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(Q2) AUGUST to NOVEMBER</a:t>
            </a:r>
          </a:p>
          <a:p>
            <a:pPr algn="ctr"/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(Q3) NOVEMBER to FEBRUARY</a:t>
            </a:r>
          </a:p>
          <a:p>
            <a:pPr marL="0" indent="0" algn="ctr">
              <a:buNone/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453DB19-B2A3-4521-8C4E-EC0A930E4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990" y="154382"/>
            <a:ext cx="7837714" cy="66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59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Recap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2546224"/>
            <a:ext cx="3448259" cy="38747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(Q1) MAY to AUGUST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(Q2) AUGUST to NOVEMBER</a:t>
            </a:r>
          </a:p>
          <a:p>
            <a:pPr algn="ctr"/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(Q3) NOVEMBER to FEBRUARY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(Q4) FEBRUARY to MAY</a:t>
            </a:r>
          </a:p>
          <a:p>
            <a:pPr marL="0" indent="0" algn="ctr">
              <a:buNone/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527A7D7-3B12-430F-A7A7-04D751702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725" y="139175"/>
            <a:ext cx="7914228" cy="65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03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527A7D7-3B12-430F-A7A7-04D751702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56" y="139175"/>
            <a:ext cx="11792197" cy="65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2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D733-49CD-4764-BDEE-0D2D71F3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Issue: Producing Timely   </a:t>
            </a:r>
            <a:br>
              <a:rPr lang="en-US" dirty="0"/>
            </a:br>
            <a:r>
              <a:rPr lang="en-US" dirty="0"/>
              <a:t>             Annual Conference Audits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893E-7A3B-4B37-BDD9-44BD99A66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998720" cy="3760891"/>
          </a:xfrm>
        </p:spPr>
        <p:txBody>
          <a:bodyPr>
            <a:normAutofit/>
          </a:bodyPr>
          <a:lstStyle/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b="1" dirty="0"/>
              <a:t>Conference Year</a:t>
            </a:r>
          </a:p>
          <a:p>
            <a:pPr marL="0" indent="0">
              <a:buNone/>
            </a:pPr>
            <a:r>
              <a:rPr lang="en-US" sz="2400" dirty="0"/>
              <a:t>The period of time between one Annual Conference Meeting and another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0F55B1-93E6-4E66-9C7F-779CA99A59AB}"/>
              </a:ext>
            </a:extLst>
          </p:cNvPr>
          <p:cNvSpPr txBox="1">
            <a:spLocks/>
          </p:cNvSpPr>
          <p:nvPr/>
        </p:nvSpPr>
        <p:spPr>
          <a:xfrm>
            <a:off x="6096000" y="2105104"/>
            <a:ext cx="499872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b="1" dirty="0"/>
              <a:t>Fiscal Year</a:t>
            </a:r>
          </a:p>
          <a:p>
            <a:pPr marL="0" indent="0">
              <a:buNone/>
            </a:pPr>
            <a:r>
              <a:rPr lang="en-US" sz="2400" dirty="0"/>
              <a:t>A year, as determined by a body, for accounting purposes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2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5D733-49CD-4764-BDEE-0D2D71F3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7"/>
            <a:ext cx="5127171" cy="1240784"/>
          </a:xfrm>
        </p:spPr>
        <p:txBody>
          <a:bodyPr>
            <a:normAutofit/>
          </a:bodyPr>
          <a:lstStyle/>
          <a:p>
            <a:r>
              <a:rPr lang="en-US" sz="2900" dirty="0"/>
              <a:t>The Issue: Producing Timely   </a:t>
            </a:r>
            <a:br>
              <a:rPr lang="en-US" sz="2900" dirty="0"/>
            </a:br>
            <a:r>
              <a:rPr lang="en-US" sz="2900" dirty="0"/>
              <a:t>   Annual Conference Audits</a:t>
            </a:r>
          </a:p>
        </p:txBody>
      </p:sp>
      <p:pic>
        <p:nvPicPr>
          <p:cNvPr id="8" name="Content Placeholder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1DB31CCA-7766-4C16-B590-932373BAB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916" y="213767"/>
            <a:ext cx="5989255" cy="618702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B474C41-6329-471E-B1A4-327B90FD1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221" y="2617409"/>
            <a:ext cx="3010822" cy="1440878"/>
          </a:xfrm>
        </p:spPr>
        <p:txBody>
          <a:bodyPr>
            <a:normAutofit/>
          </a:bodyPr>
          <a:lstStyle/>
          <a:p>
            <a:r>
              <a:rPr lang="en-US" dirty="0"/>
              <a:t>In 2020, Presiding Elders shared with Pastors a chart delineating action items of the fiscal year.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Free Confusion Cliparts, Download Free Clip Art, Free Clip Art on Clipart  Library">
            <a:extLst>
              <a:ext uri="{FF2B5EF4-FFF2-40B4-BE49-F238E27FC236}">
                <a16:creationId xmlns:a16="http://schemas.microsoft.com/office/drawing/2014/main" id="{E40F6E83-7902-4879-A6B3-1434E7ED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074" y="4201319"/>
            <a:ext cx="1663536" cy="192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35453CAD-3C9B-44FB-A47C-0FE0D114FB0C}"/>
              </a:ext>
            </a:extLst>
          </p:cNvPr>
          <p:cNvSpPr txBox="1">
            <a:spLocks/>
          </p:cNvSpPr>
          <p:nvPr/>
        </p:nvSpPr>
        <p:spPr>
          <a:xfrm>
            <a:off x="6551087" y="4816900"/>
            <a:ext cx="3329183" cy="121306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However, some pastors (and leaders) who viewed the Presiding Elders’ chart admit they were confused.</a:t>
            </a:r>
          </a:p>
        </p:txBody>
      </p:sp>
      <p:pic>
        <p:nvPicPr>
          <p:cNvPr id="1028" name="Picture 4" descr="ᐈ Bright idea clip art stock icon, Royalty Free bright idea vectors |  download on Depositphotos®">
            <a:extLst>
              <a:ext uri="{FF2B5EF4-FFF2-40B4-BE49-F238E27FC236}">
                <a16:creationId xmlns:a16="http://schemas.microsoft.com/office/drawing/2014/main" id="{C2280113-7829-4294-B3BC-AA1B3784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85" y="2424029"/>
            <a:ext cx="1663536" cy="20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85DECC4D-A9EC-40ED-8A1B-53A4FDEFE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72252">
            <a:off x="3329418" y="662822"/>
            <a:ext cx="4175263" cy="507534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2921FD8-F043-4768-B7BF-47F109C7F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90502">
            <a:off x="7719905" y="606319"/>
            <a:ext cx="3749455" cy="5020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47A526-E524-42AF-AAA4-AB6E47459530}"/>
              </a:ext>
            </a:extLst>
          </p:cNvPr>
          <p:cNvSpPr txBox="1"/>
          <p:nvPr/>
        </p:nvSpPr>
        <p:spPr>
          <a:xfrm>
            <a:off x="549831" y="107338"/>
            <a:ext cx="29569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If YOU understand these charts, and the “Action Items of the new fiscal year…</a:t>
            </a:r>
          </a:p>
        </p:txBody>
      </p:sp>
      <p:pic>
        <p:nvPicPr>
          <p:cNvPr id="2050" name="Picture 2" descr="Free Great Cliparts, Download Free Clip Art, Free Clip Art on Clipart  Library">
            <a:extLst>
              <a:ext uri="{FF2B5EF4-FFF2-40B4-BE49-F238E27FC236}">
                <a16:creationId xmlns:a16="http://schemas.microsoft.com/office/drawing/2014/main" id="{D6866747-868F-4B1B-98BC-B75A0840D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7595">
            <a:off x="2775664" y="3003324"/>
            <a:ext cx="4515310" cy="3774223"/>
          </a:xfrm>
          <a:prstGeom prst="rect">
            <a:avLst/>
          </a:prstGeom>
          <a:noFill/>
        </p:spPr>
      </p:pic>
      <p:pic>
        <p:nvPicPr>
          <p:cNvPr id="2052" name="Picture 4" descr="Blue And Gold Awards - Blue And Gold Ribbon Png Clipart (#1057387) -  PinClipart">
            <a:extLst>
              <a:ext uri="{FF2B5EF4-FFF2-40B4-BE49-F238E27FC236}">
                <a16:creationId xmlns:a16="http://schemas.microsoft.com/office/drawing/2014/main" id="{E9CD301A-ECA5-4059-BF6D-D587A5B12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511">
            <a:off x="7014433" y="2442749"/>
            <a:ext cx="3508382" cy="36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5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85DECC4D-A9EC-40ED-8A1B-53A4FDEFE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72252">
            <a:off x="3329418" y="662822"/>
            <a:ext cx="4175263" cy="507534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2921FD8-F043-4768-B7BF-47F109C7F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90502">
            <a:off x="7719905" y="606319"/>
            <a:ext cx="3749455" cy="5020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47A526-E524-42AF-AAA4-AB6E47459530}"/>
              </a:ext>
            </a:extLst>
          </p:cNvPr>
          <p:cNvSpPr txBox="1"/>
          <p:nvPr/>
        </p:nvSpPr>
        <p:spPr>
          <a:xfrm>
            <a:off x="549830" y="107338"/>
            <a:ext cx="34088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But…for those of us who don’t fully understand the linear explanation of the Fiscal Year and its “Action Items”…</a:t>
            </a:r>
          </a:p>
        </p:txBody>
      </p:sp>
      <p:pic>
        <p:nvPicPr>
          <p:cNvPr id="3074" name="Picture 2" descr="Rhyming Words. - ppt download">
            <a:extLst>
              <a:ext uri="{FF2B5EF4-FFF2-40B4-BE49-F238E27FC236}">
                <a16:creationId xmlns:a16="http://schemas.microsoft.com/office/drawing/2014/main" id="{9D5A63F4-9231-4F17-ADCF-BBFBDFE1B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3" t="8897" r="6538"/>
          <a:stretch/>
        </p:blipFill>
        <p:spPr bwMode="auto">
          <a:xfrm>
            <a:off x="3716976" y="1204332"/>
            <a:ext cx="8136770" cy="495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3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Watching the Clock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Although we live in the digital age, many of us still know how to tell time using the “dial clock.”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D237EDD-1CF8-4002-9F3B-D07AB2C4B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396" y="173624"/>
            <a:ext cx="6954846" cy="649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46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Watching the Clock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On the dial clock, the 12, 3, 6, and 9 positions establish quarters of an hour.</a:t>
            </a:r>
          </a:p>
        </p:txBody>
      </p:sp>
      <p:pic>
        <p:nvPicPr>
          <p:cNvPr id="1028" name="Picture 4" descr="Create a Totally Awesome Analog Clock">
            <a:extLst>
              <a:ext uri="{FF2B5EF4-FFF2-40B4-BE49-F238E27FC236}">
                <a16:creationId xmlns:a16="http://schemas.microsoft.com/office/drawing/2014/main" id="{34AE3D23-4E9F-48C9-BF0F-9EB412088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" r="-1" b="3844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41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Making the Connection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F94C-1473-4DD0-9F7E-BB47BE58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Let’s begin by replacing the 12, 3, 6, and 9 from the dial clock with May, August, November, and February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9357511-B041-4FE4-8544-E882221B2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385" y="261903"/>
            <a:ext cx="7734955" cy="63341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F31E01-F190-4411-A9EB-4BDB40E2F1C0}"/>
              </a:ext>
            </a:extLst>
          </p:cNvPr>
          <p:cNvSpPr txBox="1"/>
          <p:nvPr/>
        </p:nvSpPr>
        <p:spPr>
          <a:xfrm>
            <a:off x="7861609" y="765310"/>
            <a:ext cx="769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</a:schemeClr>
                </a:solidFill>
                <a:latin typeface="Cooper Black" panose="0208090404030B020404" pitchFamily="18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69213-836D-469C-A6C9-23C15BA31983}"/>
              </a:ext>
            </a:extLst>
          </p:cNvPr>
          <p:cNvSpPr txBox="1"/>
          <p:nvPr/>
        </p:nvSpPr>
        <p:spPr>
          <a:xfrm>
            <a:off x="10058399" y="3136612"/>
            <a:ext cx="44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</a:schemeClr>
                </a:solidFill>
                <a:latin typeface="Cooper Black" panose="0208090404030B0204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04160D-99D4-42BE-A6B5-163237FB9696}"/>
              </a:ext>
            </a:extLst>
          </p:cNvPr>
          <p:cNvSpPr txBox="1"/>
          <p:nvPr/>
        </p:nvSpPr>
        <p:spPr>
          <a:xfrm>
            <a:off x="7981379" y="5426892"/>
            <a:ext cx="769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</a:schemeClr>
                </a:solidFill>
                <a:latin typeface="Cooper Black" panose="0208090404030B020404" pitchFamily="18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A6B00-65DB-44A7-8E27-76BAF439193F}"/>
              </a:ext>
            </a:extLst>
          </p:cNvPr>
          <p:cNvSpPr txBox="1"/>
          <p:nvPr/>
        </p:nvSpPr>
        <p:spPr>
          <a:xfrm>
            <a:off x="5826394" y="3136611"/>
            <a:ext cx="769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</a:schemeClr>
                </a:solidFill>
                <a:latin typeface="Cooper Black" panose="0208090404030B0204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70209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0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2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3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4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5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6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7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8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9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20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2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22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23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24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3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4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5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6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7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8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9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{47F45B3F-BDFF-4725-B445-0DA45A8D60FF}tf33845126_win32</Template>
  <TotalTime>1562</TotalTime>
  <Words>1016</Words>
  <Application>Microsoft Office PowerPoint</Application>
  <PresentationFormat>Widescreen</PresentationFormat>
  <Paragraphs>133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Bookman Old Style</vt:lpstr>
      <vt:lpstr>Calibri</vt:lpstr>
      <vt:lpstr>Cooper Black</vt:lpstr>
      <vt:lpstr>Franklin Gothic Book</vt:lpstr>
      <vt:lpstr>Times New Roman</vt:lpstr>
      <vt:lpstr>Wingdings</vt:lpstr>
      <vt:lpstr>1_RetrospectVTI</vt:lpstr>
      <vt:lpstr>A Format for Thinking and Planning on the Fiscal Year versus the Conference Year</vt:lpstr>
      <vt:lpstr>The Issue: Producing Timely                 Annual Conference Audits</vt:lpstr>
      <vt:lpstr>The Issue: Producing Timely                 Annual Conference Audits</vt:lpstr>
      <vt:lpstr>The Issue: Producing Timely       Annual Conference Audits</vt:lpstr>
      <vt:lpstr>PowerPoint Presentation</vt:lpstr>
      <vt:lpstr>PowerPoint Presentation</vt:lpstr>
      <vt:lpstr>Watching the Clock</vt:lpstr>
      <vt:lpstr>Watching the Clock</vt:lpstr>
      <vt:lpstr>Making the Connection</vt:lpstr>
      <vt:lpstr>Making the Connection</vt:lpstr>
      <vt:lpstr>Making the Connection</vt:lpstr>
      <vt:lpstr>Making the Connection</vt:lpstr>
      <vt:lpstr>Quick Quiz</vt:lpstr>
      <vt:lpstr>Quick Quiz</vt:lpstr>
      <vt:lpstr>Quick Quiz</vt:lpstr>
      <vt:lpstr>Key Terms</vt:lpstr>
      <vt:lpstr>Quick Quiz</vt:lpstr>
      <vt:lpstr>Quick Quiz</vt:lpstr>
      <vt:lpstr>So…</vt:lpstr>
      <vt:lpstr>What to do in (Q1)        May   to                August</vt:lpstr>
      <vt:lpstr>What to do in (Q1)        May   to                August</vt:lpstr>
      <vt:lpstr>What to do in (Q2)    August   to              November</vt:lpstr>
      <vt:lpstr>What to do in (Q3)    November  to                February</vt:lpstr>
      <vt:lpstr>What to do in (Q4)    February  to                     May</vt:lpstr>
      <vt:lpstr>Recap</vt:lpstr>
      <vt:lpstr>Recap</vt:lpstr>
      <vt:lpstr>Recap</vt:lpstr>
      <vt:lpstr>Recap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Format for Thinking and Planning on the Fiscal Year versus the Conference Year</dc:title>
  <dc:creator>Cedar Crest Cathedral</dc:creator>
  <cp:lastModifiedBy>Lawrence Reddick</cp:lastModifiedBy>
  <cp:revision>37</cp:revision>
  <dcterms:created xsi:type="dcterms:W3CDTF">2021-03-10T21:32:51Z</dcterms:created>
  <dcterms:modified xsi:type="dcterms:W3CDTF">2021-04-04T02:13:37Z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